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37"/>
  </p:notesMasterIdLst>
  <p:sldIdLst>
    <p:sldId id="256" r:id="rId5"/>
    <p:sldId id="424" r:id="rId6"/>
    <p:sldId id="427" r:id="rId7"/>
    <p:sldId id="467" r:id="rId8"/>
    <p:sldId id="428" r:id="rId9"/>
    <p:sldId id="436" r:id="rId10"/>
    <p:sldId id="441" r:id="rId11"/>
    <p:sldId id="442" r:id="rId12"/>
    <p:sldId id="469" r:id="rId13"/>
    <p:sldId id="443" r:id="rId14"/>
    <p:sldId id="444" r:id="rId15"/>
    <p:sldId id="425" r:id="rId16"/>
    <p:sldId id="447" r:id="rId17"/>
    <p:sldId id="448" r:id="rId18"/>
    <p:sldId id="478" r:id="rId19"/>
    <p:sldId id="479" r:id="rId20"/>
    <p:sldId id="450" r:id="rId21"/>
    <p:sldId id="452" r:id="rId22"/>
    <p:sldId id="454" r:id="rId23"/>
    <p:sldId id="455" r:id="rId24"/>
    <p:sldId id="457" r:id="rId25"/>
    <p:sldId id="453" r:id="rId26"/>
    <p:sldId id="480" r:id="rId27"/>
    <p:sldId id="459" r:id="rId28"/>
    <p:sldId id="481" r:id="rId29"/>
    <p:sldId id="482" r:id="rId30"/>
    <p:sldId id="483" r:id="rId31"/>
    <p:sldId id="484" r:id="rId32"/>
    <p:sldId id="461" r:id="rId33"/>
    <p:sldId id="464" r:id="rId34"/>
    <p:sldId id="465" r:id="rId35"/>
    <p:sldId id="477"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32"/>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3783" autoAdjust="0"/>
  </p:normalViewPr>
  <p:slideViewPr>
    <p:cSldViewPr>
      <p:cViewPr varScale="1">
        <p:scale>
          <a:sx n="70" d="100"/>
          <a:sy n="70" d="100"/>
        </p:scale>
        <p:origin x="1362" y="6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1944"/>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A35D4C-0A1A-423B-89E3-CDF485689431}"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C4781F-8D2B-4BD1-86DA-DE9210F79852}" type="slidenum">
              <a:rPr lang="en-US"/>
              <a:pPr>
                <a:defRPr/>
              </a:pPr>
              <a:t>‹#›</a:t>
            </a:fld>
            <a:endParaRPr lang="en-US" dirty="0"/>
          </a:p>
        </p:txBody>
      </p:sp>
    </p:spTree>
    <p:extLst>
      <p:ext uri="{BB962C8B-B14F-4D97-AF65-F5344CB8AC3E}">
        <p14:creationId xmlns:p14="http://schemas.microsoft.com/office/powerpoint/2010/main" val="362607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a:t>
            </a:fld>
            <a:endParaRPr lang="en-US" dirty="0"/>
          </a:p>
        </p:txBody>
      </p:sp>
    </p:spTree>
    <p:extLst>
      <p:ext uri="{BB962C8B-B14F-4D97-AF65-F5344CB8AC3E}">
        <p14:creationId xmlns:p14="http://schemas.microsoft.com/office/powerpoint/2010/main" val="150876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Describing an organization using these seven dimensions gives</a:t>
            </a:r>
            <a:r>
              <a:rPr lang="en-US" baseline="0" dirty="0" smtClean="0"/>
              <a:t> a composite picture of the organization’s culture.  In many organizations, one cultural dimension often is emphasized more than the others and essentially shapes the organization’s personality and the way the organization works.</a:t>
            </a:r>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13</a:t>
            </a:fld>
            <a:endParaRPr lang="en-US" dirty="0"/>
          </a:p>
        </p:txBody>
      </p:sp>
    </p:spTree>
    <p:extLst>
      <p:ext uri="{BB962C8B-B14F-4D97-AF65-F5344CB8AC3E}">
        <p14:creationId xmlns:p14="http://schemas.microsoft.com/office/powerpoint/2010/main" val="106884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actions of top managers also have a major impact on the organization’s culture.  Former IBM CEO, Sam Palmisano, wanted employees to value teamwork so he chose to take several million dollars from his yearly bonus and give it to his top executives based</a:t>
            </a:r>
            <a:r>
              <a:rPr lang="en-US" sz="1200" baseline="0" dirty="0" smtClean="0"/>
              <a:t> on their teamwork.</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19</a:t>
            </a:fld>
            <a:endParaRPr lang="en-US" dirty="0"/>
          </a:p>
        </p:txBody>
      </p:sp>
    </p:spTree>
    <p:extLst>
      <p:ext uri="{BB962C8B-B14F-4D97-AF65-F5344CB8AC3E}">
        <p14:creationId xmlns:p14="http://schemas.microsoft.com/office/powerpoint/2010/main" val="299266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21</a:t>
            </a:fld>
            <a:endParaRPr lang="en-US" dirty="0"/>
          </a:p>
        </p:txBody>
      </p:sp>
    </p:spTree>
    <p:extLst>
      <p:ext uri="{BB962C8B-B14F-4D97-AF65-F5344CB8AC3E}">
        <p14:creationId xmlns:p14="http://schemas.microsoft.com/office/powerpoint/2010/main" val="210698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shown in Exhibit 3-9, a manager’s decisions are influenced by the culture in which he or she operates.  An organization’s culture, especially a strong one, influences and constrains the way managers plan, organize, organize, lead, and control.</a:t>
            </a:r>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24</a:t>
            </a:fld>
            <a:endParaRPr lang="en-US" dirty="0"/>
          </a:p>
        </p:txBody>
      </p:sp>
    </p:spTree>
    <p:extLst>
      <p:ext uri="{BB962C8B-B14F-4D97-AF65-F5344CB8AC3E}">
        <p14:creationId xmlns:p14="http://schemas.microsoft.com/office/powerpoint/2010/main" val="216675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32</a:t>
            </a:fld>
            <a:endParaRPr lang="en-US" dirty="0"/>
          </a:p>
        </p:txBody>
      </p:sp>
    </p:spTree>
    <p:extLst>
      <p:ext uri="{BB962C8B-B14F-4D97-AF65-F5344CB8AC3E}">
        <p14:creationId xmlns:p14="http://schemas.microsoft.com/office/powerpoint/2010/main" val="229189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6-</a:t>
            </a:r>
            <a:fld id="{1CFFD92D-DF64-4382-9217-FF35C504755D}"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6-</a:t>
            </a:r>
            <a:fld id="{87FA77A9-97D3-4D29-8D89-562E71DED5F7}"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6222EB1-FB23-4B4D-9F32-32F064582D05}"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17DB8C2-6630-495B-8BD1-EB55A7181BE4}"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44DD256-0900-4210-BFE0-20B2B06E2166}"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B4B69B7-44F1-494C-B38F-B5074A256115}"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30763C8B-D19C-4705-A49B-2A2CACC9D4CB}" type="datetime4">
              <a:rPr lang="en-US" smtClean="0"/>
              <a:pPr/>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ED53B5D1-A364-4AD1-BAD8-3AB6DE1C5DE3}" type="datetime4">
              <a:rPr lang="en-US" smtClean="0"/>
              <a:pPr/>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9DAE0F0-63BF-4F7B-8B59-8CD053BCAC49}" type="datetime4">
              <a:rPr lang="en-US" smtClean="0"/>
              <a:pPr/>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2E9EA1E-1195-4A20-98F6-BF888C13D549}"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111395E-50B4-47E2-B4A2-FFB92FD4511A}"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BA183-BC45-49FD-BBD2-E6A9A5EACFE0}"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12D16-A67D-4021-8563-6E08CF370325}"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6-</a:t>
            </a:r>
            <a:fld id="{7CDA544D-D46B-4418-9C40-95439B5119D3}" type="slidenum">
              <a:rPr lang="en-US" sz="1200" b="1">
                <a:solidFill>
                  <a:schemeClr val="bg1"/>
                </a:solidFill>
              </a:rPr>
              <a:pPr eaLnBrk="0" hangingPunct="0">
                <a:spcBef>
                  <a:spcPct val="50000"/>
                </a:spcBef>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Font typeface="Arial" charset="0"/>
        <a:defRPr sz="2800" i="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i="1">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i="1">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i="1">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6-</a:t>
            </a:r>
            <a:fld id="{96BE55B3-1A58-40CE-8177-5E0BF116E7C7}"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7FB61706-AAD3-4F1A-94E8-394DE788D74B}" type="datetime4">
              <a:rPr lang="en-US" smtClean="0"/>
              <a:pPr/>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C__U0sJnHw&amp;sns=fb" TargetMode="External"/><Relationship Id="rId2" Type="http://schemas.openxmlformats.org/officeDocument/2006/relationships/hyperlink" Target="https://www.youtube.com/watch?v=3kz6HtmMir8" TargetMode="External"/><Relationship Id="rId1" Type="http://schemas.openxmlformats.org/officeDocument/2006/relationships/slideLayout" Target="../slideLayouts/slideLayout26.xml"/><Relationship Id="rId5" Type="http://schemas.openxmlformats.org/officeDocument/2006/relationships/image" Target="../media/image17.jp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495800" y="762000"/>
            <a:ext cx="3962400" cy="2514600"/>
          </a:xfrm>
        </p:spPr>
        <p:txBody>
          <a:bodyPr>
            <a:normAutofit fontScale="90000"/>
          </a:bodyPr>
          <a:lstStyle/>
          <a:p>
            <a:pPr algn="ctr"/>
            <a:r>
              <a:rPr lang="en-US" dirty="0" err="1" smtClean="0">
                <a:latin typeface="HelveticaNeue-Light"/>
              </a:rPr>
              <a:t>Gerir</a:t>
            </a:r>
            <a:r>
              <a:rPr lang="en-US" dirty="0" smtClean="0">
                <a:latin typeface="HelveticaNeue-Light"/>
              </a:rPr>
              <a:t> o </a:t>
            </a:r>
            <a:r>
              <a:rPr lang="en-US" dirty="0" err="1" smtClean="0">
                <a:latin typeface="HelveticaNeue-Light"/>
              </a:rPr>
              <a:t>ambiente</a:t>
            </a:r>
            <a:r>
              <a:rPr lang="en-US" dirty="0" smtClean="0">
                <a:latin typeface="HelveticaNeue-Light"/>
              </a:rPr>
              <a:t> e a </a:t>
            </a:r>
            <a:r>
              <a:rPr lang="en-US" dirty="0" err="1" smtClean="0">
                <a:latin typeface="HelveticaNeue-Light"/>
              </a:rPr>
              <a:t>cultura</a:t>
            </a:r>
            <a:r>
              <a:rPr lang="en-US" dirty="0" smtClean="0">
                <a:latin typeface="HelveticaNeue-Light"/>
              </a:rPr>
              <a:t> </a:t>
            </a:r>
            <a:r>
              <a:rPr lang="en-US" dirty="0" err="1" smtClean="0">
                <a:latin typeface="HelveticaNeue-Light"/>
              </a:rPr>
              <a:t>organizacional</a:t>
            </a:r>
            <a:endParaRPr lang="en-US" dirty="0">
              <a:latin typeface="HelveticaNeue-Ligh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373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458201" y="6553200"/>
            <a:ext cx="533400" cy="261610"/>
          </a:xfrm>
          <a:prstGeom prst="rect">
            <a:avLst/>
          </a:prstGeom>
          <a:noFill/>
        </p:spPr>
        <p:txBody>
          <a:bodyPr wrap="square" rtlCol="0">
            <a:spAutoFit/>
          </a:bodyPr>
          <a:lstStyle/>
          <a:p>
            <a:r>
              <a:rPr lang="en-US" sz="1100" dirty="0" smtClean="0"/>
              <a:t>3 -1</a:t>
            </a:r>
            <a:endParaRPr lang="en-US" sz="1100" dirty="0"/>
          </a:p>
        </p:txBody>
      </p:sp>
      <p:sp>
        <p:nvSpPr>
          <p:cNvPr id="8" name="Oval 7"/>
          <p:cNvSpPr/>
          <p:nvPr/>
        </p:nvSpPr>
        <p:spPr>
          <a:xfrm>
            <a:off x="7467600" y="4267200"/>
            <a:ext cx="1219200" cy="1295400"/>
          </a:xfrm>
          <a:prstGeom prst="ellipse">
            <a:avLst/>
          </a:prstGeom>
          <a:solidFill>
            <a:srgbClr val="FF2F3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3</a:t>
            </a:r>
          </a:p>
        </p:txBody>
      </p:sp>
      <p:sp>
        <p:nvSpPr>
          <p:cNvPr id="9" name="Footer Placeholder 3"/>
          <p:cNvSpPr>
            <a:spLocks noGrp="1"/>
          </p:cNvSpPr>
          <p:nvPr>
            <p:ph type="ftr" sz="quarter" idx="11"/>
          </p:nvPr>
        </p:nvSpPr>
        <p:spPr>
          <a:xfrm>
            <a:off x="228600" y="6553200"/>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figura</a:t>
            </a:r>
            <a:r>
              <a:rPr lang="en-US" dirty="0" smtClean="0"/>
              <a:t> 3-4</a:t>
            </a:r>
            <a:br>
              <a:rPr lang="en-US" dirty="0" smtClean="0"/>
            </a:br>
            <a:r>
              <a:rPr lang="en-US" i="1" dirty="0" smtClean="0"/>
              <a:t>Stakeholders</a:t>
            </a:r>
            <a:endParaRPr lang="en-US" i="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14508" y="1524001"/>
            <a:ext cx="7796091" cy="4038600"/>
          </a:xfrm>
          <a:prstGeom prst="rect">
            <a:avLst/>
          </a:prstGeom>
          <a:noFill/>
          <a:ln w="9525">
            <a:noFill/>
            <a:miter lim="800000"/>
            <a:headEnd/>
            <a:tailEnd/>
          </a:ln>
        </p:spPr>
      </p:pic>
      <p:sp>
        <p:nvSpPr>
          <p:cNvPr id="7" name="TextBox 6"/>
          <p:cNvSpPr txBox="1"/>
          <p:nvPr/>
        </p:nvSpPr>
        <p:spPr>
          <a:xfrm>
            <a:off x="8229600" y="6400800"/>
            <a:ext cx="685800" cy="261610"/>
          </a:xfrm>
          <a:prstGeom prst="rect">
            <a:avLst/>
          </a:prstGeom>
          <a:noFill/>
        </p:spPr>
        <p:txBody>
          <a:bodyPr wrap="square" rtlCol="0">
            <a:spAutoFit/>
          </a:bodyPr>
          <a:lstStyle/>
          <a:p>
            <a:r>
              <a:rPr lang="en-US" sz="1100" dirty="0" smtClean="0">
                <a:latin typeface="Arial"/>
                <a:cs typeface="Arial"/>
              </a:rPr>
              <a:t>3 - 21</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305800" cy="1143000"/>
          </a:xfrm>
        </p:spPr>
        <p:txBody>
          <a:bodyPr>
            <a:normAutofit fontScale="90000"/>
          </a:bodyPr>
          <a:lstStyle/>
          <a:p>
            <a:pPr algn="ctr"/>
            <a:r>
              <a:rPr lang="en-US" dirty="0" err="1" smtClean="0"/>
              <a:t>Benefícios</a:t>
            </a:r>
            <a:r>
              <a:rPr lang="en-US" dirty="0" smtClean="0"/>
              <a:t> de um </a:t>
            </a:r>
            <a:r>
              <a:rPr lang="en-US" dirty="0" err="1" smtClean="0"/>
              <a:t>bom</a:t>
            </a:r>
            <a:r>
              <a:rPr lang="en-US" dirty="0" smtClean="0"/>
              <a:t> </a:t>
            </a:r>
            <a:r>
              <a:rPr lang="en-US" dirty="0" err="1" smtClean="0"/>
              <a:t>relacionamento</a:t>
            </a:r>
            <a:r>
              <a:rPr lang="en-US" dirty="0" smtClean="0"/>
              <a:t> com </a:t>
            </a:r>
            <a:r>
              <a:rPr lang="en-US" dirty="0" err="1" smtClean="0"/>
              <a:t>os</a:t>
            </a:r>
            <a:r>
              <a:rPr lang="en-US" dirty="0" smtClean="0"/>
              <a:t> stakeholders</a:t>
            </a:r>
            <a:endParaRPr lang="en-US" dirty="0"/>
          </a:p>
        </p:txBody>
      </p:sp>
      <p:sp>
        <p:nvSpPr>
          <p:cNvPr id="3" name="Content Placeholder 2"/>
          <p:cNvSpPr>
            <a:spLocks noGrp="1"/>
          </p:cNvSpPr>
          <p:nvPr>
            <p:ph idx="1"/>
          </p:nvPr>
        </p:nvSpPr>
        <p:spPr>
          <a:xfrm>
            <a:off x="685800" y="1828800"/>
            <a:ext cx="7772400" cy="3581400"/>
          </a:xfrm>
        </p:spPr>
        <p:txBody>
          <a:bodyPr>
            <a:normAutofit/>
          </a:bodyPr>
          <a:lstStyle/>
          <a:p>
            <a:pPr algn="just"/>
            <a:r>
              <a:rPr lang="pt-PT" sz="2400" dirty="0" smtClean="0"/>
              <a:t>Maior previsibilidade das mudanças ambientais.</a:t>
            </a:r>
          </a:p>
          <a:p>
            <a:pPr algn="just"/>
            <a:endParaRPr lang="pt-PT" sz="800" dirty="0" smtClean="0"/>
          </a:p>
          <a:p>
            <a:pPr algn="just"/>
            <a:r>
              <a:rPr lang="pt-PT" sz="2400" dirty="0" smtClean="0"/>
              <a:t>Aumento das inovações bem sucedidas.</a:t>
            </a:r>
          </a:p>
          <a:p>
            <a:pPr algn="just"/>
            <a:endParaRPr lang="pt-PT" sz="800" dirty="0" smtClean="0"/>
          </a:p>
          <a:p>
            <a:pPr algn="just"/>
            <a:r>
              <a:rPr lang="pt-PT" sz="2400" dirty="0" smtClean="0"/>
              <a:t>Aumento da confiança dos </a:t>
            </a:r>
            <a:r>
              <a:rPr lang="pt-PT" sz="2400" i="1" dirty="0" err="1" smtClean="0"/>
              <a:t>stakeholders</a:t>
            </a:r>
            <a:r>
              <a:rPr lang="pt-PT" sz="2400" i="1" dirty="0" smtClean="0"/>
              <a:t>.</a:t>
            </a:r>
          </a:p>
          <a:p>
            <a:pPr algn="just"/>
            <a:endParaRPr lang="pt-PT" sz="800" i="1" dirty="0" smtClean="0"/>
          </a:p>
          <a:p>
            <a:pPr algn="just"/>
            <a:r>
              <a:rPr lang="pt-PT" sz="2400" dirty="0" smtClean="0"/>
              <a:t>Maior flexibilidade organizacional, reduzindo o impacto da mudança.</a:t>
            </a:r>
            <a:endParaRPr lang="pt-PT" sz="2400" dirty="0"/>
          </a:p>
        </p:txBody>
      </p:sp>
      <p:sp>
        <p:nvSpPr>
          <p:cNvPr id="6" name="TextBox 5"/>
          <p:cNvSpPr txBox="1"/>
          <p:nvPr/>
        </p:nvSpPr>
        <p:spPr>
          <a:xfrm>
            <a:off x="8229600" y="6400800"/>
            <a:ext cx="762000" cy="261610"/>
          </a:xfrm>
          <a:prstGeom prst="rect">
            <a:avLst/>
          </a:prstGeom>
          <a:noFill/>
        </p:spPr>
        <p:txBody>
          <a:bodyPr wrap="square" rtlCol="0">
            <a:spAutoFit/>
          </a:bodyPr>
          <a:lstStyle/>
          <a:p>
            <a:r>
              <a:rPr lang="en-US" sz="1100" dirty="0" smtClean="0">
                <a:latin typeface="Arial"/>
                <a:cs typeface="Arial"/>
              </a:rPr>
              <a:t>3 -22</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Reading an Organization’s Culture:  </a:t>
            </a:r>
            <a:r>
              <a:rPr lang="en-US" sz="3100" dirty="0" smtClean="0"/>
              <a:t>Find One Where You'll Be Happy</a:t>
            </a:r>
            <a:endParaRPr lang="en-US" sz="3100" dirty="0"/>
          </a:p>
        </p:txBody>
      </p:sp>
      <p:sp>
        <p:nvSpPr>
          <p:cNvPr id="3" name="Content Placeholder 2"/>
          <p:cNvSpPr>
            <a:spLocks noGrp="1"/>
          </p:cNvSpPr>
          <p:nvPr>
            <p:ph idx="1"/>
          </p:nvPr>
        </p:nvSpPr>
        <p:spPr>
          <a:xfrm>
            <a:off x="990600" y="2133600"/>
            <a:ext cx="7315200" cy="3200400"/>
          </a:xfrm>
        </p:spPr>
        <p:txBody>
          <a:bodyPr>
            <a:normAutofit/>
          </a:bodyPr>
          <a:lstStyle/>
          <a:p>
            <a:pPr algn="just">
              <a:buNone/>
            </a:pPr>
            <a:r>
              <a:rPr lang="en-US" sz="3200" b="1" i="1" dirty="0" smtClean="0"/>
              <a:t>“A key to success in management and in your career is knowing how to “read” an organization’s culture so you can find one in which you’ll be happy.”</a:t>
            </a:r>
            <a:endParaRPr lang="en-US" sz="3200" dirty="0"/>
          </a:p>
        </p:txBody>
      </p:sp>
      <p:sp>
        <p:nvSpPr>
          <p:cNvPr id="6" name="TextBox 5"/>
          <p:cNvSpPr txBox="1"/>
          <p:nvPr/>
        </p:nvSpPr>
        <p:spPr>
          <a:xfrm>
            <a:off x="8534400" y="6596390"/>
            <a:ext cx="489531" cy="261610"/>
          </a:xfrm>
          <a:prstGeom prst="rect">
            <a:avLst/>
          </a:prstGeom>
          <a:noFill/>
        </p:spPr>
        <p:txBody>
          <a:bodyPr wrap="square" rtlCol="0">
            <a:spAutoFit/>
          </a:bodyPr>
          <a:lstStyle/>
          <a:p>
            <a:r>
              <a:rPr lang="en-US" sz="1100" dirty="0" smtClean="0">
                <a:latin typeface="Arial"/>
                <a:cs typeface="Arial"/>
              </a:rPr>
              <a:t>3 - 3</a:t>
            </a:r>
            <a:endParaRPr lang="en-US" sz="1100" dirty="0">
              <a:latin typeface="Arial"/>
              <a:cs typeface="Arial"/>
            </a:endParaRPr>
          </a:p>
        </p:txBody>
      </p:sp>
      <p:sp>
        <p:nvSpPr>
          <p:cNvPr id="7" name="Footer Placeholder 3"/>
          <p:cNvSpPr>
            <a:spLocks noGrp="1"/>
          </p:cNvSpPr>
          <p:nvPr>
            <p:ph type="ftr" sz="quarter" idx="11"/>
          </p:nvPr>
        </p:nvSpPr>
        <p:spPr>
          <a:xfrm>
            <a:off x="228600" y="6553200"/>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Cultura</a:t>
            </a:r>
            <a:r>
              <a:rPr lang="en-US" dirty="0" smtClean="0"/>
              <a:t> </a:t>
            </a:r>
            <a:r>
              <a:rPr lang="en-US" dirty="0" err="1" smtClean="0"/>
              <a:t>Organizacional</a:t>
            </a:r>
            <a:endParaRPr lang="en-US" dirty="0"/>
          </a:p>
        </p:txBody>
      </p:sp>
      <p:sp>
        <p:nvSpPr>
          <p:cNvPr id="3" name="Content Placeholder 2"/>
          <p:cNvSpPr>
            <a:spLocks noGrp="1"/>
          </p:cNvSpPr>
          <p:nvPr>
            <p:ph idx="1"/>
          </p:nvPr>
        </p:nvSpPr>
        <p:spPr>
          <a:xfrm>
            <a:off x="685800" y="1676400"/>
            <a:ext cx="7772400" cy="3581399"/>
          </a:xfrm>
        </p:spPr>
        <p:txBody>
          <a:bodyPr>
            <a:normAutofit fontScale="92500"/>
          </a:bodyPr>
          <a:lstStyle/>
          <a:p>
            <a:pPr indent="-342900" algn="just" eaLnBrk="0" hangingPunct="0">
              <a:spcBef>
                <a:spcPct val="20000"/>
              </a:spcBef>
              <a:buFont typeface="Arial" charset="0"/>
              <a:buChar char="•"/>
            </a:pPr>
            <a:r>
              <a:rPr lang="pt-PT" sz="2600" b="1" dirty="0" smtClean="0"/>
              <a:t>Cultura Organizacional – </a:t>
            </a:r>
            <a:r>
              <a:rPr lang="pt-PT" sz="2600" dirty="0" smtClean="0"/>
              <a:t>conjunto partilhado de valores, princípios, tradições e práticas que influenciam o modo como os membros de uma organização atuam.</a:t>
            </a:r>
          </a:p>
          <a:p>
            <a:pPr indent="-342900" algn="just" eaLnBrk="0" hangingPunct="0">
              <a:spcBef>
                <a:spcPct val="20000"/>
              </a:spcBef>
              <a:buFont typeface="Arial" charset="0"/>
              <a:buChar char="•"/>
            </a:pPr>
            <a:endParaRPr lang="pt-PT" sz="900" dirty="0" smtClean="0"/>
          </a:p>
          <a:p>
            <a:pPr indent="-342900" algn="just" eaLnBrk="0" hangingPunct="0">
              <a:spcBef>
                <a:spcPct val="20000"/>
              </a:spcBef>
              <a:buFont typeface="Arial" charset="0"/>
              <a:buChar char="•"/>
            </a:pPr>
            <a:r>
              <a:rPr lang="pt-PT" sz="2600" b="1" dirty="0" smtClean="0"/>
              <a:t>Culturas fortes – </a:t>
            </a:r>
            <a:r>
              <a:rPr lang="pt-PT" sz="2600" dirty="0" smtClean="0"/>
              <a:t>culturas em que os valores principais são intensamente interiorizados e largamente partilhados.</a:t>
            </a:r>
          </a:p>
          <a:p>
            <a:pPr indent="-342900" algn="just" eaLnBrk="0" hangingPunct="0">
              <a:spcBef>
                <a:spcPct val="20000"/>
              </a:spcBef>
              <a:buFont typeface="Arial" charset="0"/>
              <a:buChar char="•"/>
            </a:pPr>
            <a:endParaRPr lang="pt-PT" sz="900" dirty="0" smtClean="0"/>
          </a:p>
          <a:p>
            <a:pPr algn="just"/>
            <a:r>
              <a:rPr lang="pt-PT" sz="2600" dirty="0" smtClean="0"/>
              <a:t>A investigação sugere que existem sete dimensões que podem descrever a essência da cultura organizacional. A Figura 3-5 mostra estas dimensões. </a:t>
            </a:r>
          </a:p>
          <a:p>
            <a:pPr algn="just"/>
            <a:endParaRPr lang="pt-PT" dirty="0" smtClean="0"/>
          </a:p>
          <a:p>
            <a:pPr lvl="2" algn="just"/>
            <a:endParaRPr lang="pt-PT" dirty="0" smtClean="0"/>
          </a:p>
          <a:p>
            <a:pPr marL="925830" lvl="1" indent="-457200" algn="just"/>
            <a:endParaRPr lang="en-US" dirty="0" smtClean="0"/>
          </a:p>
          <a:p>
            <a:pPr algn="just"/>
            <a:endParaRPr lang="en-US" dirty="0"/>
          </a:p>
        </p:txBody>
      </p:sp>
      <p:sp>
        <p:nvSpPr>
          <p:cNvPr id="6" name="TextBox 5"/>
          <p:cNvSpPr txBox="1"/>
          <p:nvPr/>
        </p:nvSpPr>
        <p:spPr>
          <a:xfrm>
            <a:off x="8229600" y="6400800"/>
            <a:ext cx="914400" cy="261610"/>
          </a:xfrm>
          <a:prstGeom prst="rect">
            <a:avLst/>
          </a:prstGeom>
          <a:noFill/>
        </p:spPr>
        <p:txBody>
          <a:bodyPr wrap="square" rtlCol="0">
            <a:spAutoFit/>
          </a:bodyPr>
          <a:lstStyle/>
          <a:p>
            <a:r>
              <a:rPr lang="en-US" sz="1100" dirty="0" smtClean="0">
                <a:latin typeface="Arial"/>
                <a:cs typeface="Arial"/>
              </a:rPr>
              <a:t>3 -24</a:t>
            </a: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20000" cy="1189038"/>
          </a:xfrm>
        </p:spPr>
        <p:txBody>
          <a:bodyPr>
            <a:normAutofit/>
          </a:bodyPr>
          <a:lstStyle/>
          <a:p>
            <a:pPr algn="ctr"/>
            <a:r>
              <a:rPr lang="en-US" sz="2800" dirty="0" err="1" smtClean="0"/>
              <a:t>figura</a:t>
            </a:r>
            <a:r>
              <a:rPr lang="en-US" sz="2800" dirty="0" smtClean="0"/>
              <a:t> 3–5</a:t>
            </a:r>
            <a:br>
              <a:rPr lang="en-US" sz="2800" dirty="0" smtClean="0"/>
            </a:br>
            <a:r>
              <a:rPr lang="en-US" sz="2800" dirty="0" err="1" smtClean="0"/>
              <a:t>Dimensões</a:t>
            </a:r>
            <a:r>
              <a:rPr lang="en-US" sz="2800" dirty="0" smtClean="0"/>
              <a:t> da </a:t>
            </a:r>
            <a:r>
              <a:rPr lang="en-US" sz="2800" dirty="0" err="1" smtClean="0"/>
              <a:t>cultura</a:t>
            </a:r>
            <a:r>
              <a:rPr lang="en-US" sz="2800" dirty="0" smtClean="0"/>
              <a:t> </a:t>
            </a:r>
            <a:r>
              <a:rPr lang="en-US" sz="2800" dirty="0" err="1" smtClean="0"/>
              <a:t>Organizacional</a:t>
            </a:r>
            <a:endParaRPr lang="en-US" sz="2800" dirty="0"/>
          </a:p>
        </p:txBody>
      </p:sp>
      <p:sp>
        <p:nvSpPr>
          <p:cNvPr id="7" name="TextBox 6"/>
          <p:cNvSpPr txBox="1"/>
          <p:nvPr/>
        </p:nvSpPr>
        <p:spPr>
          <a:xfrm>
            <a:off x="8153400" y="6400800"/>
            <a:ext cx="762000" cy="261610"/>
          </a:xfrm>
          <a:prstGeom prst="rect">
            <a:avLst/>
          </a:prstGeom>
          <a:noFill/>
        </p:spPr>
        <p:txBody>
          <a:bodyPr wrap="square" rtlCol="0">
            <a:spAutoFit/>
          </a:bodyPr>
          <a:lstStyle/>
          <a:p>
            <a:r>
              <a:rPr lang="en-US" sz="1100" dirty="0" smtClean="0">
                <a:latin typeface="Arial"/>
                <a:cs typeface="Arial"/>
              </a:rPr>
              <a:t>3 – 25</a:t>
            </a: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9" name="Picture 8"/>
          <p:cNvPicPr>
            <a:picLocks noChangeAspect="1"/>
          </p:cNvPicPr>
          <p:nvPr/>
        </p:nvPicPr>
        <p:blipFill>
          <a:blip r:embed="rId2"/>
          <a:stretch>
            <a:fillRect/>
          </a:stretch>
        </p:blipFill>
        <p:spPr>
          <a:xfrm>
            <a:off x="533400" y="1371600"/>
            <a:ext cx="8382000" cy="472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457200" y="1524000"/>
            <a:ext cx="8229600" cy="4140093"/>
          </a:xfrm>
          <a:prstGeom prst="rect">
            <a:avLst/>
          </a:prstGeom>
          <a:noFill/>
          <a:ln w="9525">
            <a:noFill/>
            <a:miter lim="800000"/>
            <a:headEnd/>
            <a:tailEnd/>
          </a:ln>
        </p:spPr>
        <p:txBody>
          <a:bodyPr/>
          <a:lstStyle/>
          <a:p>
            <a:pPr marL="533400" indent="-533400" algn="just">
              <a:lnSpc>
                <a:spcPct val="80000"/>
              </a:lnSpc>
              <a:buFontTx/>
              <a:buAutoNum type="arabicPeriod"/>
            </a:pPr>
            <a:r>
              <a:rPr lang="pt-PT" sz="2400" u="sng" dirty="0" smtClean="0"/>
              <a:t>Inovação e risco</a:t>
            </a:r>
            <a:r>
              <a:rPr lang="pt-PT" sz="2400" dirty="0" smtClean="0"/>
              <a:t> – grau em que os empregados são encorajados a ser inovadores e a correr riscos.</a:t>
            </a:r>
          </a:p>
          <a:p>
            <a:pPr marL="533400" indent="-533400" algn="just">
              <a:lnSpc>
                <a:spcPct val="80000"/>
              </a:lnSpc>
              <a:buFontTx/>
              <a:buAutoNum type="arabicPeriod"/>
            </a:pPr>
            <a:endParaRPr lang="pt-PT" sz="2000" dirty="0" smtClean="0"/>
          </a:p>
          <a:p>
            <a:pPr marL="533400" indent="-533400" algn="just">
              <a:lnSpc>
                <a:spcPct val="80000"/>
              </a:lnSpc>
              <a:buFontTx/>
              <a:buAutoNum type="arabicPeriod"/>
            </a:pPr>
            <a:r>
              <a:rPr lang="pt-PT" sz="2400" u="sng" dirty="0" smtClean="0"/>
              <a:t>Atenção ao detalhe</a:t>
            </a:r>
            <a:r>
              <a:rPr lang="pt-PT" sz="2400" dirty="0" smtClean="0"/>
              <a:t>  - grau de importância atribuída à precisão, à análise, e ao detalhe.</a:t>
            </a:r>
          </a:p>
          <a:p>
            <a:pPr marL="533400" indent="-533400" algn="just">
              <a:lnSpc>
                <a:spcPct val="80000"/>
              </a:lnSpc>
              <a:buFontTx/>
              <a:buAutoNum type="arabicPeriod"/>
            </a:pPr>
            <a:endParaRPr lang="pt-PT" sz="2000" dirty="0" smtClean="0"/>
          </a:p>
          <a:p>
            <a:pPr marL="533400" indent="-533400" algn="just">
              <a:lnSpc>
                <a:spcPct val="80000"/>
              </a:lnSpc>
              <a:buFontTx/>
              <a:buAutoNum type="arabicPeriod"/>
            </a:pPr>
            <a:r>
              <a:rPr lang="pt-PT" sz="2400" u="sng" dirty="0" smtClean="0"/>
              <a:t>Orientação para os resultados</a:t>
            </a:r>
            <a:r>
              <a:rPr lang="pt-PT" sz="2400" dirty="0" smtClean="0"/>
              <a:t> -  grau de importância atribuída aos resultados, por oposição aos processos utilizados para os atingir.</a:t>
            </a:r>
          </a:p>
          <a:p>
            <a:pPr marL="533400" indent="-533400" algn="just">
              <a:lnSpc>
                <a:spcPct val="80000"/>
              </a:lnSpc>
              <a:buFontTx/>
              <a:buAutoNum type="arabicPeriod"/>
            </a:pPr>
            <a:endParaRPr lang="pt-PT" sz="2000" dirty="0" smtClean="0"/>
          </a:p>
          <a:p>
            <a:pPr marL="533400" indent="-533400" algn="just">
              <a:lnSpc>
                <a:spcPct val="80000"/>
              </a:lnSpc>
              <a:buFontTx/>
              <a:buAutoNum type="arabicPeriod"/>
            </a:pPr>
            <a:r>
              <a:rPr lang="pt-PT" sz="2400" u="sng" dirty="0" smtClean="0"/>
              <a:t>Orientação para as pessoas</a:t>
            </a:r>
            <a:r>
              <a:rPr lang="pt-PT" sz="2400" dirty="0" smtClean="0"/>
              <a:t> – grau em que os gestores têm em consideração os efeitos  que as decisões terão sobre as pessoas da organização.</a:t>
            </a:r>
          </a:p>
          <a:p>
            <a:pPr marL="342900" indent="-342900" eaLnBrk="0" hangingPunct="0">
              <a:spcBef>
                <a:spcPct val="20000"/>
              </a:spcBef>
              <a:buFont typeface="Arial" charset="0"/>
              <a:buChar char="•"/>
            </a:pPr>
            <a:endParaRPr lang="pt-PT" sz="3200" dirty="0"/>
          </a:p>
        </p:txBody>
      </p:sp>
      <p:sp>
        <p:nvSpPr>
          <p:cNvPr id="6" name="Title 1"/>
          <p:cNvSpPr>
            <a:spLocks noGrp="1"/>
          </p:cNvSpPr>
          <p:nvPr>
            <p:ph type="title"/>
          </p:nvPr>
        </p:nvSpPr>
        <p:spPr>
          <a:xfrm>
            <a:off x="685800" y="31845"/>
            <a:ext cx="7772400" cy="1143000"/>
          </a:xfrm>
        </p:spPr>
        <p:txBody>
          <a:bodyPr>
            <a:normAutofit/>
          </a:bodyPr>
          <a:lstStyle/>
          <a:p>
            <a:pPr algn="ctr"/>
            <a:r>
              <a:rPr lang="en-US" sz="2800" dirty="0" err="1" smtClean="0"/>
              <a:t>Dimensões</a:t>
            </a:r>
            <a:r>
              <a:rPr lang="en-US" sz="2800" dirty="0" smtClean="0"/>
              <a:t> da </a:t>
            </a:r>
            <a:r>
              <a:rPr lang="en-US" sz="2800" dirty="0" err="1" smtClean="0"/>
              <a:t>Cultura</a:t>
            </a:r>
            <a:r>
              <a:rPr lang="en-US" sz="2800" dirty="0" smtClean="0"/>
              <a:t> </a:t>
            </a:r>
            <a:r>
              <a:rPr lang="en-US" sz="2800" dirty="0" err="1" smtClean="0"/>
              <a:t>Organizacional</a:t>
            </a:r>
            <a:endParaRPr lang="en-US" sz="2800" dirty="0"/>
          </a:p>
        </p:txBody>
      </p:sp>
    </p:spTree>
    <p:extLst>
      <p:ext uri="{BB962C8B-B14F-4D97-AF65-F5344CB8AC3E}">
        <p14:creationId xmlns:p14="http://schemas.microsoft.com/office/powerpoint/2010/main" val="231450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Title 1"/>
          <p:cNvSpPr>
            <a:spLocks noGrp="1"/>
          </p:cNvSpPr>
          <p:nvPr>
            <p:ph type="title"/>
          </p:nvPr>
        </p:nvSpPr>
        <p:spPr>
          <a:xfrm>
            <a:off x="685800" y="18197"/>
            <a:ext cx="7772400" cy="1143000"/>
          </a:xfrm>
        </p:spPr>
        <p:txBody>
          <a:bodyPr>
            <a:normAutofit/>
          </a:bodyPr>
          <a:lstStyle/>
          <a:p>
            <a:pPr algn="ctr"/>
            <a:r>
              <a:rPr lang="en-US" sz="2800" dirty="0" err="1" smtClean="0"/>
              <a:t>Dimensões</a:t>
            </a:r>
            <a:r>
              <a:rPr lang="en-US" sz="2800" dirty="0" smtClean="0"/>
              <a:t> da </a:t>
            </a:r>
            <a:r>
              <a:rPr lang="en-US" sz="2800" dirty="0" err="1" smtClean="0"/>
              <a:t>Cultura</a:t>
            </a:r>
            <a:r>
              <a:rPr lang="en-US" sz="2800" dirty="0" smtClean="0"/>
              <a:t> </a:t>
            </a:r>
            <a:r>
              <a:rPr lang="en-US" sz="2800" dirty="0" err="1" smtClean="0"/>
              <a:t>Organizacional</a:t>
            </a:r>
            <a:endParaRPr lang="en-US" sz="2800" dirty="0"/>
          </a:p>
        </p:txBody>
      </p:sp>
      <p:sp>
        <p:nvSpPr>
          <p:cNvPr id="6" name="Rectangle 3"/>
          <p:cNvSpPr txBox="1">
            <a:spLocks/>
          </p:cNvSpPr>
          <p:nvPr/>
        </p:nvSpPr>
        <p:spPr bwMode="auto">
          <a:xfrm>
            <a:off x="457200" y="1385793"/>
            <a:ext cx="8229600" cy="4525963"/>
          </a:xfrm>
          <a:prstGeom prst="rect">
            <a:avLst/>
          </a:prstGeom>
          <a:noFill/>
          <a:ln w="9525">
            <a:noFill/>
            <a:miter lim="800000"/>
            <a:headEnd/>
            <a:tailEnd/>
          </a:ln>
        </p:spPr>
        <p:txBody>
          <a:bodyPr/>
          <a:lstStyle/>
          <a:p>
            <a:pPr marL="609600" indent="-609600" algn="just">
              <a:lnSpc>
                <a:spcPct val="90000"/>
              </a:lnSpc>
              <a:buFontTx/>
              <a:buAutoNum type="arabicPeriod" startAt="5"/>
            </a:pPr>
            <a:r>
              <a:rPr lang="pt-PT" sz="2400" u="sng" dirty="0" smtClean="0"/>
              <a:t>Orientação para as equipas</a:t>
            </a:r>
            <a:r>
              <a:rPr lang="pt-PT" sz="2400" dirty="0" smtClean="0"/>
              <a:t> – grau em que as atividades de trabalho são organizadas e atribuídas a equipas e não a indivíduos.</a:t>
            </a:r>
          </a:p>
          <a:p>
            <a:pPr marL="609600" indent="-609600" algn="just">
              <a:lnSpc>
                <a:spcPct val="90000"/>
              </a:lnSpc>
              <a:buFontTx/>
              <a:buAutoNum type="arabicPeriod" startAt="5"/>
            </a:pPr>
            <a:endParaRPr lang="pt-PT" sz="1400" dirty="0" smtClean="0"/>
          </a:p>
          <a:p>
            <a:pPr marL="609600" indent="-609600" algn="just">
              <a:lnSpc>
                <a:spcPct val="90000"/>
              </a:lnSpc>
              <a:buFontTx/>
              <a:buAutoNum type="arabicPeriod" startAt="5"/>
            </a:pPr>
            <a:r>
              <a:rPr lang="pt-PT" sz="2400" u="sng" dirty="0" smtClean="0"/>
              <a:t>Agressividade</a:t>
            </a:r>
            <a:r>
              <a:rPr lang="pt-PT" sz="2400" dirty="0" smtClean="0"/>
              <a:t> – grau em que as pessoas são agressivas e competitivas, por oposição a tranquilas e cooperantes, entre si.</a:t>
            </a:r>
          </a:p>
          <a:p>
            <a:pPr marL="609600" indent="-609600" algn="just">
              <a:lnSpc>
                <a:spcPct val="90000"/>
              </a:lnSpc>
              <a:buFontTx/>
              <a:buAutoNum type="arabicPeriod" startAt="5"/>
            </a:pPr>
            <a:endParaRPr lang="pt-PT" sz="1400" dirty="0" smtClean="0"/>
          </a:p>
          <a:p>
            <a:pPr marL="609600" indent="-609600" algn="just">
              <a:lnSpc>
                <a:spcPct val="90000"/>
              </a:lnSpc>
              <a:buFontTx/>
              <a:buAutoNum type="arabicPeriod" startAt="5"/>
            </a:pPr>
            <a:r>
              <a:rPr lang="pt-PT" sz="2400" u="sng" dirty="0" smtClean="0"/>
              <a:t>Estabilidade</a:t>
            </a:r>
            <a:r>
              <a:rPr lang="pt-PT" sz="2400" dirty="0" smtClean="0"/>
              <a:t> – grau em que as atividades organizacionais enfatizam a manutenção do </a:t>
            </a:r>
            <a:r>
              <a:rPr lang="pt-PT" sz="2400" i="1" dirty="0" smtClean="0"/>
              <a:t>status quo</a:t>
            </a:r>
            <a:r>
              <a:rPr lang="pt-PT" sz="2400" dirty="0" smtClean="0"/>
              <a:t> (modos atuais de agir) ou, por oposição, promovem a rápida adaptação e crescimento da organização.</a:t>
            </a:r>
          </a:p>
          <a:p>
            <a:pPr marL="342900" indent="-342900" eaLnBrk="0" hangingPunct="0">
              <a:spcBef>
                <a:spcPct val="20000"/>
              </a:spcBef>
              <a:buFont typeface="Arial" charset="0"/>
              <a:buChar char="•"/>
            </a:pPr>
            <a:endParaRPr lang="pt-PT" sz="3200" dirty="0"/>
          </a:p>
        </p:txBody>
      </p:sp>
    </p:spTree>
    <p:extLst>
      <p:ext uri="{BB962C8B-B14F-4D97-AF65-F5344CB8AC3E}">
        <p14:creationId xmlns:p14="http://schemas.microsoft.com/office/powerpoint/2010/main" val="313182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2800" dirty="0" err="1" smtClean="0"/>
              <a:t>figura</a:t>
            </a:r>
            <a:r>
              <a:rPr lang="en-US" sz="2800" dirty="0" smtClean="0"/>
              <a:t> 3-6</a:t>
            </a:r>
            <a:br>
              <a:rPr lang="en-US" sz="2800" dirty="0" smtClean="0"/>
            </a:br>
            <a:r>
              <a:rPr lang="en-US" sz="2800" dirty="0" err="1" smtClean="0"/>
              <a:t>diferentes</a:t>
            </a:r>
            <a:r>
              <a:rPr lang="en-US" sz="2800" dirty="0" smtClean="0"/>
              <a:t> </a:t>
            </a:r>
            <a:r>
              <a:rPr lang="en-US" sz="2800" dirty="0" err="1" smtClean="0"/>
              <a:t>Culturas</a:t>
            </a:r>
            <a:r>
              <a:rPr lang="en-US" sz="2800" dirty="0" smtClean="0"/>
              <a:t> </a:t>
            </a:r>
            <a:r>
              <a:rPr lang="en-US" sz="2800" dirty="0" err="1" smtClean="0"/>
              <a:t>organizacionais</a:t>
            </a:r>
            <a:endParaRPr lang="en-US" sz="2800" dirty="0"/>
          </a:p>
        </p:txBody>
      </p:sp>
      <p:sp>
        <p:nvSpPr>
          <p:cNvPr id="9" name="Text Placeholder 8"/>
          <p:cNvSpPr>
            <a:spLocks noGrp="1"/>
          </p:cNvSpPr>
          <p:nvPr>
            <p:ph type="body" idx="1"/>
          </p:nvPr>
        </p:nvSpPr>
        <p:spPr>
          <a:xfrm>
            <a:off x="685800" y="1535112"/>
            <a:ext cx="3657600" cy="1055687"/>
          </a:xfrm>
        </p:spPr>
        <p:txBody>
          <a:bodyPr/>
          <a:lstStyle/>
          <a:p>
            <a:endParaRPr lang="en-US" dirty="0"/>
          </a:p>
        </p:txBody>
      </p:sp>
      <p:sp>
        <p:nvSpPr>
          <p:cNvPr id="10" name="Text Placeholder 9"/>
          <p:cNvSpPr>
            <a:spLocks noGrp="1"/>
          </p:cNvSpPr>
          <p:nvPr>
            <p:ph type="body" sz="quarter" idx="3"/>
          </p:nvPr>
        </p:nvSpPr>
        <p:spPr>
          <a:xfrm>
            <a:off x="4800600" y="1535112"/>
            <a:ext cx="3657600" cy="1208088"/>
          </a:xfrm>
        </p:spPr>
        <p:txBody>
          <a:bodyPr/>
          <a:lstStyle/>
          <a:p>
            <a:endParaRPr lang="en-US" dirty="0"/>
          </a:p>
        </p:txBody>
      </p:sp>
      <p:sp>
        <p:nvSpPr>
          <p:cNvPr id="11" name="Content Placeholder 10"/>
          <p:cNvSpPr>
            <a:spLocks noGrp="1"/>
          </p:cNvSpPr>
          <p:nvPr>
            <p:ph sz="quarter" idx="14"/>
          </p:nvPr>
        </p:nvSpPr>
        <p:spPr>
          <a:xfrm>
            <a:off x="4800600" y="3124200"/>
            <a:ext cx="3657600" cy="2286000"/>
          </a:xfrm>
        </p:spPr>
        <p:txBody>
          <a:bodyPr/>
          <a:lstStyle/>
          <a:p>
            <a:r>
              <a:rPr lang="en-US" dirty="0" smtClean="0"/>
              <a:t>Risk-taking and change rewarded</a:t>
            </a:r>
          </a:p>
          <a:p>
            <a:r>
              <a:rPr lang="en-US" dirty="0" smtClean="0"/>
              <a:t>Creativity and innovation rewarded</a:t>
            </a:r>
          </a:p>
          <a:p>
            <a:r>
              <a:rPr lang="en-US" dirty="0" smtClean="0"/>
              <a:t>Management trusts employees</a:t>
            </a:r>
          </a:p>
          <a:p>
            <a:r>
              <a:rPr lang="en-US" dirty="0" smtClean="0"/>
              <a:t>Work designed around teams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85801" y="1524000"/>
            <a:ext cx="3809999" cy="1295400"/>
          </a:xfrm>
          <a:prstGeom prst="rect">
            <a:avLst/>
          </a:prstGeom>
          <a:noFill/>
          <a:ln w="9525">
            <a:noFill/>
            <a:miter lim="800000"/>
            <a:headEnd/>
            <a:tailEnd/>
          </a:ln>
        </p:spPr>
      </p:pic>
      <p:sp>
        <p:nvSpPr>
          <p:cNvPr id="13" name="Content Placeholder 12"/>
          <p:cNvSpPr>
            <a:spLocks noGrp="1"/>
          </p:cNvSpPr>
          <p:nvPr>
            <p:ph sz="quarter" idx="13"/>
          </p:nvPr>
        </p:nvSpPr>
        <p:spPr>
          <a:xfrm>
            <a:off x="685800" y="3124200"/>
            <a:ext cx="3657600" cy="2286000"/>
          </a:xfrm>
        </p:spPr>
        <p:txBody>
          <a:bodyPr/>
          <a:lstStyle/>
          <a:p>
            <a:r>
              <a:rPr lang="en-US" dirty="0" smtClean="0"/>
              <a:t>Risk-taking and change discouraged</a:t>
            </a:r>
          </a:p>
          <a:p>
            <a:r>
              <a:rPr lang="en-US" dirty="0" smtClean="0"/>
              <a:t>Creativity discouraged </a:t>
            </a:r>
          </a:p>
          <a:p>
            <a:r>
              <a:rPr lang="en-US" dirty="0" smtClean="0"/>
              <a:t>Close managerial supervision</a:t>
            </a:r>
          </a:p>
          <a:p>
            <a:r>
              <a:rPr lang="en-US" dirty="0" smtClean="0"/>
              <a:t>Work activities designed around the individual employee</a:t>
            </a:r>
            <a:endParaRPr lang="en-US" dirty="0"/>
          </a:p>
        </p:txBody>
      </p:sp>
      <p:pic>
        <p:nvPicPr>
          <p:cNvPr id="4101" name="Picture 5"/>
          <p:cNvPicPr>
            <a:picLocks noChangeAspect="1" noChangeArrowheads="1"/>
          </p:cNvPicPr>
          <p:nvPr/>
        </p:nvPicPr>
        <p:blipFill>
          <a:blip r:embed="rId3" cstate="print"/>
          <a:srcRect/>
          <a:stretch>
            <a:fillRect/>
          </a:stretch>
        </p:blipFill>
        <p:spPr bwMode="auto">
          <a:xfrm>
            <a:off x="4800600" y="1524001"/>
            <a:ext cx="3657600" cy="1447799"/>
          </a:xfrm>
          <a:prstGeom prst="rect">
            <a:avLst/>
          </a:prstGeom>
          <a:noFill/>
          <a:ln w="9525">
            <a:noFill/>
            <a:miter lim="800000"/>
            <a:headEnd/>
            <a:tailEnd/>
          </a:ln>
        </p:spPr>
      </p:pic>
      <p:sp>
        <p:nvSpPr>
          <p:cNvPr id="17" name="TextBox 16"/>
          <p:cNvSpPr txBox="1"/>
          <p:nvPr/>
        </p:nvSpPr>
        <p:spPr>
          <a:xfrm>
            <a:off x="8305800" y="6400800"/>
            <a:ext cx="838200" cy="261610"/>
          </a:xfrm>
          <a:prstGeom prst="rect">
            <a:avLst/>
          </a:prstGeom>
          <a:noFill/>
        </p:spPr>
        <p:txBody>
          <a:bodyPr wrap="square" rtlCol="0">
            <a:spAutoFit/>
          </a:bodyPr>
          <a:lstStyle/>
          <a:p>
            <a:r>
              <a:rPr lang="en-US" sz="1100" dirty="0" smtClean="0">
                <a:latin typeface="Arial"/>
                <a:cs typeface="Arial"/>
              </a:rPr>
              <a:t>3 - 27</a:t>
            </a:r>
            <a:endParaRPr lang="en-US" sz="1100" dirty="0">
              <a:latin typeface="Arial"/>
              <a:cs typeface="Arial"/>
            </a:endParaRPr>
          </a:p>
        </p:txBody>
      </p:sp>
      <p:sp>
        <p:nvSpPr>
          <p:cNvPr id="14"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fontScale="90000"/>
          </a:bodyPr>
          <a:lstStyle/>
          <a:p>
            <a:pPr algn="ctr"/>
            <a:r>
              <a:rPr lang="en-US" dirty="0" err="1" smtClean="0"/>
              <a:t>figura</a:t>
            </a:r>
            <a:r>
              <a:rPr lang="en-US" dirty="0" smtClean="0"/>
              <a:t> 3-7</a:t>
            </a:r>
            <a:br>
              <a:rPr lang="en-US" dirty="0" smtClean="0"/>
            </a:br>
            <a:r>
              <a:rPr lang="en-US" dirty="0" err="1"/>
              <a:t>c</a:t>
            </a:r>
            <a:r>
              <a:rPr lang="en-US" dirty="0" err="1" smtClean="0"/>
              <a:t>ulturas</a:t>
            </a:r>
            <a:r>
              <a:rPr lang="en-US" dirty="0" smtClean="0"/>
              <a:t> fortes e </a:t>
            </a:r>
            <a:r>
              <a:rPr lang="en-US" dirty="0" err="1" smtClean="0"/>
              <a:t>culturas</a:t>
            </a:r>
            <a:r>
              <a:rPr lang="en-US" dirty="0" smtClean="0"/>
              <a:t> fracas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028700" y="1828800"/>
            <a:ext cx="7086600" cy="3352799"/>
          </a:xfrm>
          <a:prstGeom prst="rect">
            <a:avLst/>
          </a:prstGeom>
          <a:noFill/>
          <a:ln w="9525">
            <a:noFill/>
            <a:miter lim="800000"/>
            <a:headEnd/>
            <a:tailEnd/>
          </a:ln>
        </p:spPr>
      </p:pic>
      <p:sp>
        <p:nvSpPr>
          <p:cNvPr id="7" name="TextBox 6"/>
          <p:cNvSpPr txBox="1"/>
          <p:nvPr/>
        </p:nvSpPr>
        <p:spPr>
          <a:xfrm>
            <a:off x="8305800" y="6477000"/>
            <a:ext cx="838200" cy="261610"/>
          </a:xfrm>
          <a:prstGeom prst="rect">
            <a:avLst/>
          </a:prstGeom>
          <a:noFill/>
        </p:spPr>
        <p:txBody>
          <a:bodyPr wrap="square" rtlCol="0">
            <a:spAutoFit/>
          </a:bodyPr>
          <a:lstStyle/>
          <a:p>
            <a:r>
              <a:rPr lang="en-US" sz="1100" dirty="0" smtClean="0">
                <a:latin typeface="Arial"/>
                <a:cs typeface="Arial"/>
              </a:rPr>
              <a:t>3 - 29</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Como </a:t>
            </a:r>
            <a:r>
              <a:rPr lang="en-US" dirty="0" err="1" smtClean="0"/>
              <a:t>aparece</a:t>
            </a:r>
            <a:r>
              <a:rPr lang="en-US" dirty="0" smtClean="0"/>
              <a:t> e se </a:t>
            </a:r>
            <a:r>
              <a:rPr lang="en-US" dirty="0" err="1" smtClean="0"/>
              <a:t>mantém</a:t>
            </a:r>
            <a:r>
              <a:rPr lang="en-US" dirty="0" smtClean="0"/>
              <a:t> a </a:t>
            </a:r>
            <a:r>
              <a:rPr lang="en-US" dirty="0" err="1" smtClean="0"/>
              <a:t>cultura</a:t>
            </a:r>
            <a:endParaRPr lang="en-US" dirty="0"/>
          </a:p>
        </p:txBody>
      </p:sp>
      <p:sp>
        <p:nvSpPr>
          <p:cNvPr id="7" name="TextBox 6"/>
          <p:cNvSpPr txBox="1"/>
          <p:nvPr/>
        </p:nvSpPr>
        <p:spPr>
          <a:xfrm>
            <a:off x="8305800" y="6400800"/>
            <a:ext cx="718131" cy="261610"/>
          </a:xfrm>
          <a:prstGeom prst="rect">
            <a:avLst/>
          </a:prstGeom>
          <a:noFill/>
        </p:spPr>
        <p:txBody>
          <a:bodyPr wrap="square" rtlCol="0">
            <a:spAutoFit/>
          </a:bodyPr>
          <a:lstStyle/>
          <a:p>
            <a:r>
              <a:rPr lang="en-US" sz="1100" dirty="0" smtClean="0">
                <a:latin typeface="Arial"/>
                <a:cs typeface="Arial"/>
              </a:rPr>
              <a:t>3 - 32</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304800" y="1728716"/>
            <a:ext cx="4648200" cy="3833884"/>
          </a:xfrm>
          <a:prstGeom prst="rect">
            <a:avLst/>
          </a:prstGeom>
          <a:noFill/>
          <a:ln w="9525">
            <a:noFill/>
            <a:miter lim="800000"/>
            <a:headEnd/>
            <a:tailEnd/>
          </a:ln>
        </p:spPr>
        <p:txBody>
          <a:bodyPr/>
          <a:lstStyle/>
          <a:p>
            <a:pPr indent="-342900" algn="just" eaLnBrk="0" hangingPunct="0">
              <a:spcBef>
                <a:spcPts val="0"/>
              </a:spcBef>
              <a:buFont typeface="Arial" charset="0"/>
              <a:buChar char="•"/>
            </a:pPr>
            <a:r>
              <a:rPr lang="pt-PT" sz="2400" dirty="0" smtClean="0"/>
              <a:t>Fundadores da empresa</a:t>
            </a:r>
          </a:p>
          <a:p>
            <a:pPr indent="-342900" algn="just" eaLnBrk="0" hangingPunct="0">
              <a:spcBef>
                <a:spcPts val="0"/>
              </a:spcBef>
              <a:buFont typeface="Arial" charset="0"/>
              <a:buChar char="•"/>
            </a:pPr>
            <a:r>
              <a:rPr lang="pt-PT" sz="2400" dirty="0" smtClean="0"/>
              <a:t>Visão e missão</a:t>
            </a:r>
          </a:p>
          <a:p>
            <a:pPr indent="-342900" algn="just" eaLnBrk="0" hangingPunct="0">
              <a:spcBef>
                <a:spcPts val="0"/>
              </a:spcBef>
              <a:buFont typeface="Arial" charset="0"/>
              <a:buChar char="•"/>
            </a:pPr>
            <a:r>
              <a:rPr lang="pt-PT" sz="2400" dirty="0" smtClean="0"/>
              <a:t>Critérios de seleção</a:t>
            </a:r>
          </a:p>
          <a:p>
            <a:pPr marL="342900" indent="-342900" algn="just" eaLnBrk="0" hangingPunct="0">
              <a:spcBef>
                <a:spcPts val="0"/>
              </a:spcBef>
              <a:buFont typeface="Arial" charset="0"/>
              <a:buChar char="•"/>
            </a:pPr>
            <a:r>
              <a:rPr lang="pt-PT" sz="2400" dirty="0" smtClean="0"/>
              <a:t>Comportamento dos gestores de topo</a:t>
            </a:r>
            <a:endParaRPr lang="pt-PT" sz="2400" b="1" dirty="0" smtClean="0"/>
          </a:p>
          <a:p>
            <a:pPr indent="-342900" algn="just" eaLnBrk="0" hangingPunct="0">
              <a:spcBef>
                <a:spcPts val="0"/>
              </a:spcBef>
              <a:buFont typeface="Arial" charset="0"/>
              <a:buChar char="•"/>
            </a:pPr>
            <a:r>
              <a:rPr lang="pt-PT" sz="2400" dirty="0" smtClean="0"/>
              <a:t>Socialização </a:t>
            </a:r>
          </a:p>
          <a:p>
            <a:pPr algn="just" eaLnBrk="0" hangingPunct="0">
              <a:spcBef>
                <a:spcPts val="0"/>
              </a:spcBef>
            </a:pPr>
            <a:endParaRPr lang="pt-PT" sz="2400" b="1" dirty="0"/>
          </a:p>
          <a:p>
            <a:pPr algn="just" eaLnBrk="0" hangingPunct="0">
              <a:spcBef>
                <a:spcPts val="0"/>
              </a:spcBef>
            </a:pPr>
            <a:r>
              <a:rPr lang="pt-PT" sz="2400" b="1" dirty="0" smtClean="0"/>
              <a:t>Socialização </a:t>
            </a:r>
          </a:p>
          <a:p>
            <a:pPr eaLnBrk="0" hangingPunct="0">
              <a:spcBef>
                <a:spcPts val="0"/>
              </a:spcBef>
            </a:pPr>
            <a:r>
              <a:rPr lang="pt-PT" sz="2000" dirty="0"/>
              <a:t>P</a:t>
            </a:r>
            <a:r>
              <a:rPr lang="pt-PT" sz="2000" dirty="0" smtClean="0"/>
              <a:t>rocesso que ajuda os membros a aprenderem a cultura organizacional.</a:t>
            </a:r>
            <a:endParaRPr lang="pt-PT"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728716"/>
            <a:ext cx="3705367" cy="37053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Objetivos</a:t>
            </a:r>
            <a:endParaRPr lang="en-US" b="1" dirty="0"/>
          </a:p>
        </p:txBody>
      </p:sp>
      <p:sp>
        <p:nvSpPr>
          <p:cNvPr id="3" name="Content Placeholder 2"/>
          <p:cNvSpPr>
            <a:spLocks noGrp="1"/>
          </p:cNvSpPr>
          <p:nvPr>
            <p:ph idx="1"/>
          </p:nvPr>
        </p:nvSpPr>
        <p:spPr>
          <a:xfrm>
            <a:off x="685800" y="1524000"/>
            <a:ext cx="7772400" cy="4038600"/>
          </a:xfrm>
        </p:spPr>
        <p:txBody>
          <a:bodyPr>
            <a:noAutofit/>
          </a:bodyPr>
          <a:lstStyle/>
          <a:p>
            <a:pPr marL="457200" indent="-276225" algn="just">
              <a:spcBef>
                <a:spcPts val="0"/>
              </a:spcBef>
              <a:buFont typeface="+mj-lt"/>
              <a:buAutoNum type="arabicPeriod"/>
            </a:pPr>
            <a:r>
              <a:rPr lang="pt-PT" sz="2400" b="1" dirty="0"/>
              <a:t>Contrastar </a:t>
            </a:r>
            <a:r>
              <a:rPr lang="pt-PT" sz="2400" dirty="0"/>
              <a:t>as ações dos gestores de acordo com a perspetiva da omnipotência e a perspetiva simbólica</a:t>
            </a:r>
            <a:r>
              <a:rPr lang="pt-PT" sz="2400" dirty="0" smtClean="0"/>
              <a:t>.</a:t>
            </a:r>
          </a:p>
          <a:p>
            <a:pPr marL="457200" indent="-276225" algn="just">
              <a:spcBef>
                <a:spcPts val="0"/>
              </a:spcBef>
              <a:buFont typeface="+mj-lt"/>
              <a:buAutoNum type="arabicPeriod"/>
            </a:pPr>
            <a:endParaRPr lang="pt-PT" sz="800" dirty="0" smtClean="0"/>
          </a:p>
          <a:p>
            <a:pPr marL="457200" indent="-276225" algn="just">
              <a:spcBef>
                <a:spcPts val="0"/>
              </a:spcBef>
              <a:buFont typeface="+mj-lt"/>
              <a:buAutoNum type="arabicPeriod"/>
            </a:pPr>
            <a:r>
              <a:rPr lang="pt-PT" sz="2400" b="1" dirty="0"/>
              <a:t>Descrever </a:t>
            </a:r>
            <a:r>
              <a:rPr lang="pt-PT" sz="2400" dirty="0"/>
              <a:t>os condicionamentos e os desafios que os gestores enfrentam no ambiente externo atual</a:t>
            </a:r>
            <a:r>
              <a:rPr lang="pt-PT" sz="2400" dirty="0" smtClean="0"/>
              <a:t>.</a:t>
            </a:r>
          </a:p>
          <a:p>
            <a:pPr marL="457200" indent="-276225" algn="just">
              <a:spcBef>
                <a:spcPts val="0"/>
              </a:spcBef>
              <a:buFont typeface="+mj-lt"/>
              <a:buAutoNum type="arabicPeriod"/>
            </a:pPr>
            <a:endParaRPr lang="pt-PT" sz="800" dirty="0"/>
          </a:p>
          <a:p>
            <a:pPr marL="457200" indent="-276225" algn="just">
              <a:spcBef>
                <a:spcPts val="0"/>
              </a:spcBef>
              <a:buFont typeface="+mj-lt"/>
              <a:buAutoNum type="arabicPeriod"/>
            </a:pPr>
            <a:r>
              <a:rPr lang="pt-PT" sz="2400" b="1" dirty="0"/>
              <a:t>Descrever </a:t>
            </a:r>
            <a:r>
              <a:rPr lang="pt-PT" sz="2400" dirty="0"/>
              <a:t>as</a:t>
            </a:r>
            <a:r>
              <a:rPr lang="pt-PT" sz="2400" b="1" dirty="0"/>
              <a:t> </a:t>
            </a:r>
            <a:r>
              <a:rPr lang="pt-PT" sz="2400" dirty="0"/>
              <a:t>características e </a:t>
            </a:r>
            <a:r>
              <a:rPr lang="pt-PT" sz="2400" dirty="0" smtClean="0"/>
              <a:t>a </a:t>
            </a:r>
            <a:r>
              <a:rPr lang="pt-PT" sz="2400" dirty="0"/>
              <a:t>importância da cultura organizacional</a:t>
            </a:r>
            <a:r>
              <a:rPr lang="pt-PT" sz="2400" dirty="0" smtClean="0"/>
              <a:t>.</a:t>
            </a:r>
          </a:p>
          <a:p>
            <a:pPr marL="457200" indent="-276225" algn="just">
              <a:spcBef>
                <a:spcPts val="0"/>
              </a:spcBef>
              <a:buFont typeface="+mj-lt"/>
              <a:buAutoNum type="arabicPeriod"/>
            </a:pPr>
            <a:endParaRPr lang="pt-PT" sz="800" dirty="0"/>
          </a:p>
          <a:p>
            <a:pPr marL="457200" indent="-276225" algn="just">
              <a:spcBef>
                <a:spcPts val="0"/>
              </a:spcBef>
              <a:buFont typeface="+mj-lt"/>
              <a:buAutoNum type="arabicPeriod"/>
            </a:pPr>
            <a:r>
              <a:rPr lang="pt-PT" sz="2400" b="1" dirty="0"/>
              <a:t>Conhecer </a:t>
            </a:r>
            <a:r>
              <a:rPr lang="pt-PT" sz="2400" dirty="0"/>
              <a:t>os tópicos atuais da cultura organizacional</a:t>
            </a:r>
            <a:r>
              <a:rPr lang="pt-PT" sz="2400" dirty="0" smtClean="0"/>
              <a:t>.</a:t>
            </a:r>
            <a:endParaRPr lang="pt-PT" sz="2400" dirty="0"/>
          </a:p>
        </p:txBody>
      </p:sp>
      <p:sp>
        <p:nvSpPr>
          <p:cNvPr id="4"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6" name="TextBox 5"/>
          <p:cNvSpPr txBox="1"/>
          <p:nvPr/>
        </p:nvSpPr>
        <p:spPr>
          <a:xfrm>
            <a:off x="8458200" y="6477000"/>
            <a:ext cx="609600" cy="261610"/>
          </a:xfrm>
          <a:prstGeom prst="rect">
            <a:avLst/>
          </a:prstGeom>
          <a:noFill/>
        </p:spPr>
        <p:txBody>
          <a:bodyPr wrap="square" rtlCol="0">
            <a:spAutoFit/>
          </a:bodyPr>
          <a:lstStyle/>
          <a:p>
            <a:r>
              <a:rPr lang="en-US" sz="1100" dirty="0" smtClean="0">
                <a:latin typeface="Arial"/>
                <a:cs typeface="Arial"/>
              </a:rPr>
              <a:t>3 - 2</a:t>
            </a:r>
            <a:endParaRPr lang="en-US" sz="11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676400"/>
          </a:xfrm>
        </p:spPr>
        <p:txBody>
          <a:bodyPr>
            <a:normAutofit/>
          </a:bodyPr>
          <a:lstStyle/>
          <a:p>
            <a:pPr algn="ctr"/>
            <a:r>
              <a:rPr lang="en-US" sz="3100" dirty="0" smtClean="0"/>
              <a:t>FIGURA 3-8</a:t>
            </a:r>
            <a:r>
              <a:rPr lang="en-US" dirty="0" smtClean="0"/>
              <a:t/>
            </a:r>
            <a:br>
              <a:rPr lang="en-US" dirty="0" smtClean="0"/>
            </a:br>
            <a:r>
              <a:rPr lang="en-US" dirty="0" err="1" smtClean="0"/>
              <a:t>EstabELECER</a:t>
            </a:r>
            <a:r>
              <a:rPr lang="en-US" dirty="0" smtClean="0"/>
              <a:t> E </a:t>
            </a:r>
            <a:r>
              <a:rPr lang="en-US" dirty="0" err="1" smtClean="0"/>
              <a:t>MantER</a:t>
            </a:r>
            <a:r>
              <a:rPr lang="en-US" dirty="0" smtClean="0"/>
              <a:t> A </a:t>
            </a:r>
            <a:r>
              <a:rPr lang="en-US" dirty="0" err="1" smtClean="0"/>
              <a:t>CulturA</a:t>
            </a:r>
            <a:endParaRPr lang="en-US" dirty="0"/>
          </a:p>
        </p:txBody>
      </p:sp>
      <p:sp>
        <p:nvSpPr>
          <p:cNvPr id="7" name="TextBox 6"/>
          <p:cNvSpPr txBox="1"/>
          <p:nvPr/>
        </p:nvSpPr>
        <p:spPr>
          <a:xfrm>
            <a:off x="8153400" y="6400800"/>
            <a:ext cx="838200" cy="261610"/>
          </a:xfrm>
          <a:prstGeom prst="rect">
            <a:avLst/>
          </a:prstGeom>
          <a:noFill/>
        </p:spPr>
        <p:txBody>
          <a:bodyPr wrap="square" rtlCol="0">
            <a:spAutoFit/>
          </a:bodyPr>
          <a:lstStyle/>
          <a:p>
            <a:r>
              <a:rPr lang="en-US" sz="1100" dirty="0" smtClean="0">
                <a:latin typeface="Arial"/>
                <a:cs typeface="Arial"/>
              </a:rPr>
              <a:t>3 - 33</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5" name="Picture 4"/>
          <p:cNvPicPr>
            <a:picLocks noChangeAspect="1"/>
          </p:cNvPicPr>
          <p:nvPr/>
        </p:nvPicPr>
        <p:blipFill>
          <a:blip r:embed="rId2"/>
          <a:stretch>
            <a:fillRect/>
          </a:stretch>
        </p:blipFill>
        <p:spPr>
          <a:xfrm>
            <a:off x="0" y="2286000"/>
            <a:ext cx="9144000" cy="2438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COMO É QUE OS EMPREGADOS APRENDEM A CULTURA?</a:t>
            </a:r>
            <a:endParaRPr lang="en-US" dirty="0"/>
          </a:p>
        </p:txBody>
      </p:sp>
      <p:sp>
        <p:nvSpPr>
          <p:cNvPr id="3" name="Content Placeholder 2"/>
          <p:cNvSpPr>
            <a:spLocks noGrp="1"/>
          </p:cNvSpPr>
          <p:nvPr>
            <p:ph idx="1"/>
          </p:nvPr>
        </p:nvSpPr>
        <p:spPr>
          <a:xfrm>
            <a:off x="723900" y="1905000"/>
            <a:ext cx="7772400" cy="3886200"/>
          </a:xfrm>
        </p:spPr>
        <p:txBody>
          <a:bodyPr>
            <a:noAutofit/>
          </a:bodyPr>
          <a:lstStyle/>
          <a:p>
            <a:r>
              <a:rPr lang="pt-PT" sz="2400" b="1" dirty="0" smtClean="0"/>
              <a:t>Histórias</a:t>
            </a:r>
            <a:r>
              <a:rPr lang="pt-PT" sz="2400" dirty="0" smtClean="0"/>
              <a:t> (datas marcantes, heróis e mártires) </a:t>
            </a:r>
          </a:p>
          <a:p>
            <a:endParaRPr lang="pt-PT" sz="800" dirty="0" smtClean="0"/>
          </a:p>
          <a:p>
            <a:r>
              <a:rPr lang="pt-PT" sz="2400" b="1" dirty="0" smtClean="0"/>
              <a:t>Rituais </a:t>
            </a:r>
            <a:r>
              <a:rPr lang="pt-PT" sz="2400" dirty="0" smtClean="0"/>
              <a:t>(cerimónias, festas)</a:t>
            </a:r>
          </a:p>
          <a:p>
            <a:endParaRPr lang="pt-PT" sz="800" dirty="0" smtClean="0"/>
          </a:p>
          <a:p>
            <a:r>
              <a:rPr lang="pt-PT" sz="2400" b="1" dirty="0" smtClean="0"/>
              <a:t>Linguagem</a:t>
            </a:r>
            <a:r>
              <a:rPr lang="pt-PT" sz="2400" dirty="0" smtClean="0"/>
              <a:t> (formalidade/informalidade, termos próprios)</a:t>
            </a:r>
          </a:p>
          <a:p>
            <a:endParaRPr lang="pt-PT" sz="800" dirty="0" smtClean="0"/>
          </a:p>
          <a:p>
            <a:r>
              <a:rPr lang="pt-PT" sz="2400" b="1" dirty="0" smtClean="0"/>
              <a:t>Símbolos</a:t>
            </a:r>
            <a:r>
              <a:rPr lang="pt-PT" sz="2400" dirty="0" smtClean="0"/>
              <a:t> (decoração, vestuário, logotipo)</a:t>
            </a:r>
          </a:p>
          <a:p>
            <a:endParaRPr lang="pt-PT" sz="800" dirty="0" smtClean="0"/>
          </a:p>
          <a:p>
            <a:r>
              <a:rPr lang="pt-PT" sz="2400" b="1" dirty="0" smtClean="0"/>
              <a:t>Valores</a:t>
            </a:r>
            <a:r>
              <a:rPr lang="pt-PT" sz="2400" dirty="0" smtClean="0"/>
              <a:t> (declaração explicita)</a:t>
            </a:r>
            <a:endParaRPr lang="pt-PT" sz="2400" dirty="0"/>
          </a:p>
        </p:txBody>
      </p:sp>
      <p:sp>
        <p:nvSpPr>
          <p:cNvPr id="6" name="TextBox 5"/>
          <p:cNvSpPr txBox="1"/>
          <p:nvPr/>
        </p:nvSpPr>
        <p:spPr>
          <a:xfrm>
            <a:off x="8077200" y="6400800"/>
            <a:ext cx="838200" cy="261610"/>
          </a:xfrm>
          <a:prstGeom prst="rect">
            <a:avLst/>
          </a:prstGeom>
          <a:noFill/>
        </p:spPr>
        <p:txBody>
          <a:bodyPr wrap="square" rtlCol="0">
            <a:spAutoFit/>
          </a:bodyPr>
          <a:lstStyle/>
          <a:p>
            <a:r>
              <a:rPr lang="en-US" sz="1100" dirty="0" smtClean="0">
                <a:latin typeface="Arial"/>
                <a:cs typeface="Arial"/>
              </a:rPr>
              <a:t>3 - 34</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79" y="28790"/>
            <a:ext cx="7772400" cy="1143000"/>
          </a:xfrm>
        </p:spPr>
        <p:txBody>
          <a:bodyPr/>
          <a:lstStyle/>
          <a:p>
            <a:pPr algn="ctr"/>
            <a:r>
              <a:rPr lang="en-US" dirty="0" smtClean="0"/>
              <a:t>A “</a:t>
            </a:r>
            <a:r>
              <a:rPr lang="en-US" dirty="0" err="1" smtClean="0"/>
              <a:t>nossa</a:t>
            </a:r>
            <a:r>
              <a:rPr lang="en-US" dirty="0" smtClean="0"/>
              <a:t>” </a:t>
            </a:r>
            <a:r>
              <a:rPr lang="en-US" dirty="0" err="1" smtClean="0"/>
              <a:t>cultura</a:t>
            </a:r>
            <a:endParaRPr lang="en-US" dirty="0"/>
          </a:p>
        </p:txBody>
      </p:sp>
      <p:sp>
        <p:nvSpPr>
          <p:cNvPr id="9" name="Content Placeholder 8"/>
          <p:cNvSpPr>
            <a:spLocks noGrp="1"/>
          </p:cNvSpPr>
          <p:nvPr>
            <p:ph idx="1"/>
          </p:nvPr>
        </p:nvSpPr>
        <p:spPr>
          <a:xfrm>
            <a:off x="697173" y="909745"/>
            <a:ext cx="7772400" cy="4572000"/>
          </a:xfrm>
        </p:spPr>
        <p:txBody>
          <a:bodyPr>
            <a:noAutofit/>
          </a:bodyPr>
          <a:lstStyle/>
          <a:p>
            <a:r>
              <a:rPr lang="en-US" sz="2400" dirty="0" smtClean="0"/>
              <a:t>ISEG</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a:p>
            <a:r>
              <a:rPr lang="en-US" sz="2400" dirty="0" err="1" smtClean="0">
                <a:hlinkClick r:id="rId2"/>
              </a:rPr>
              <a:t>Universidade</a:t>
            </a:r>
            <a:r>
              <a:rPr lang="en-US" sz="2400" dirty="0" smtClean="0">
                <a:hlinkClick r:id="rId2"/>
              </a:rPr>
              <a:t> de </a:t>
            </a:r>
            <a:r>
              <a:rPr lang="en-US" sz="2400" dirty="0" err="1" smtClean="0">
                <a:hlinkClick r:id="rId2"/>
              </a:rPr>
              <a:t>Lisboa</a:t>
            </a:r>
            <a:endParaRPr lang="en-US" sz="2400" dirty="0" smtClean="0"/>
          </a:p>
          <a:p>
            <a:r>
              <a:rPr lang="en-US" sz="2400" dirty="0" smtClean="0">
                <a:hlinkClick r:id="rId3"/>
              </a:rPr>
              <a:t>Hino </a:t>
            </a:r>
            <a:r>
              <a:rPr lang="en-US" sz="2400" dirty="0" err="1" smtClean="0">
                <a:hlinkClick r:id="rId3"/>
              </a:rPr>
              <a:t>académico</a:t>
            </a:r>
            <a:r>
              <a:rPr lang="en-US" sz="2400" dirty="0" smtClean="0"/>
              <a:t> (minute 5:50) – Coro da </a:t>
            </a:r>
            <a:r>
              <a:rPr lang="en-US" sz="2400" dirty="0" err="1" smtClean="0"/>
              <a:t>ULisboa</a:t>
            </a:r>
            <a:endParaRPr lang="en-US" sz="2400" dirty="0" smtClean="0"/>
          </a:p>
          <a:p>
            <a:pPr marL="68580" indent="0">
              <a:buNone/>
            </a:pP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a:p>
        </p:txBody>
      </p:sp>
      <p:sp>
        <p:nvSpPr>
          <p:cNvPr id="10" name="Rectangle 9"/>
          <p:cNvSpPr/>
          <p:nvPr/>
        </p:nvSpPr>
        <p:spPr>
          <a:xfrm rot="10800000" flipV="1">
            <a:off x="5638800" y="3613665"/>
            <a:ext cx="2514600" cy="369332"/>
          </a:xfrm>
          <a:prstGeom prst="rect">
            <a:avLst/>
          </a:prstGeom>
        </p:spPr>
        <p:txBody>
          <a:bodyPr wrap="square">
            <a:spAutoFit/>
          </a:bodyPr>
          <a:lstStyle/>
          <a:p>
            <a:r>
              <a:rPr lang="en-US" dirty="0" smtClean="0"/>
              <a:t>.</a:t>
            </a:r>
            <a:endParaRPr lang="en-US" dirty="0"/>
          </a:p>
        </p:txBody>
      </p:sp>
      <p:sp>
        <p:nvSpPr>
          <p:cNvPr id="11" name="Rectangle 10"/>
          <p:cNvSpPr/>
          <p:nvPr/>
        </p:nvSpPr>
        <p:spPr>
          <a:xfrm rot="10800000" flipH="1" flipV="1">
            <a:off x="7772400" y="6542529"/>
            <a:ext cx="1143001" cy="261610"/>
          </a:xfrm>
          <a:prstGeom prst="rect">
            <a:avLst/>
          </a:prstGeom>
        </p:spPr>
        <p:txBody>
          <a:bodyPr wrap="square">
            <a:spAutoFit/>
          </a:bodyPr>
          <a:lstStyle/>
          <a:p>
            <a:r>
              <a:rPr lang="en-US" sz="1100" dirty="0" smtClean="0">
                <a:latin typeface="Arial"/>
                <a:cs typeface="Arial"/>
              </a:rPr>
              <a:t>3 - 30</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268" y="1447800"/>
            <a:ext cx="3886200" cy="290250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453381"/>
            <a:ext cx="3886200" cy="290250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Como é que a cultura afeta o trabalho dos gestores</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457200" y="2133600"/>
            <a:ext cx="8229600" cy="4283075"/>
          </a:xfrm>
          <a:prstGeom prst="rect">
            <a:avLst/>
          </a:prstGeom>
          <a:noFill/>
          <a:ln w="9525">
            <a:noFill/>
            <a:miter lim="800000"/>
            <a:headEnd/>
            <a:tailEnd/>
          </a:ln>
        </p:spPr>
        <p:txBody>
          <a:bodyPr/>
          <a:lstStyle/>
          <a:p>
            <a:pPr marL="742950" lvl="1" indent="-285750" algn="just" eaLnBrk="0" hangingPunct="0">
              <a:spcBef>
                <a:spcPct val="40000"/>
              </a:spcBef>
              <a:buFont typeface="Arial" charset="0"/>
              <a:buChar char="–"/>
            </a:pPr>
            <a:r>
              <a:rPr lang="pt-PT" sz="2400" dirty="0" smtClean="0"/>
              <a:t>Quais as ações consideradas como corretas ou </a:t>
            </a:r>
            <a:r>
              <a:rPr lang="pt-PT" sz="2400" dirty="0" err="1" smtClean="0"/>
              <a:t>incorretas</a:t>
            </a:r>
            <a:r>
              <a:rPr lang="pt-PT" sz="2400" dirty="0" smtClean="0"/>
              <a:t>.</a:t>
            </a:r>
          </a:p>
          <a:p>
            <a:pPr marL="742950" lvl="1" indent="-285750" algn="just" eaLnBrk="0" hangingPunct="0">
              <a:spcBef>
                <a:spcPct val="40000"/>
              </a:spcBef>
              <a:buFont typeface="Arial" charset="0"/>
              <a:buChar char="–"/>
            </a:pPr>
            <a:endParaRPr lang="pt-PT" sz="800" dirty="0" smtClean="0"/>
          </a:p>
          <a:p>
            <a:pPr marL="742950" lvl="1" indent="-285750" algn="just" eaLnBrk="0" hangingPunct="0">
              <a:spcBef>
                <a:spcPct val="40000"/>
              </a:spcBef>
              <a:buFont typeface="Arial" charset="0"/>
              <a:buChar char="–"/>
            </a:pPr>
            <a:r>
              <a:rPr lang="pt-PT" sz="2400" dirty="0" smtClean="0"/>
              <a:t>Quais as atividades e comportamentos que a organização valoriza e encoraja.</a:t>
            </a:r>
          </a:p>
          <a:p>
            <a:pPr marL="742950" lvl="1" indent="-285750" algn="just" eaLnBrk="0" hangingPunct="0">
              <a:spcBef>
                <a:spcPct val="40000"/>
              </a:spcBef>
              <a:buFont typeface="Arial" charset="0"/>
              <a:buChar char="–"/>
            </a:pPr>
            <a:endParaRPr lang="pt-PT" sz="800" dirty="0" smtClean="0"/>
          </a:p>
          <a:p>
            <a:pPr marL="742950" lvl="1" indent="-285750" algn="just" eaLnBrk="0" hangingPunct="0">
              <a:spcBef>
                <a:spcPct val="40000"/>
              </a:spcBef>
              <a:buFont typeface="Arial" charset="0"/>
              <a:buChar char="–"/>
            </a:pPr>
            <a:r>
              <a:rPr lang="pt-PT" sz="2400" dirty="0" smtClean="0"/>
              <a:t>As culturas fortes têm mais impacto nas práticas e comportamentos de gestão, do que as culturas fracas.</a:t>
            </a:r>
            <a:endParaRPr lang="pt-PT" sz="2400" dirty="0"/>
          </a:p>
        </p:txBody>
      </p:sp>
    </p:spTree>
    <p:extLst>
      <p:ext uri="{BB962C8B-B14F-4D97-AF65-F5344CB8AC3E}">
        <p14:creationId xmlns:p14="http://schemas.microsoft.com/office/powerpoint/2010/main" val="80940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89038"/>
          </a:xfrm>
        </p:spPr>
        <p:txBody>
          <a:bodyPr>
            <a:noAutofit/>
          </a:bodyPr>
          <a:lstStyle/>
          <a:p>
            <a:pPr algn="ctr"/>
            <a:r>
              <a:rPr lang="en-US" sz="2800" dirty="0" err="1" smtClean="0"/>
              <a:t>figura</a:t>
            </a:r>
            <a:r>
              <a:rPr lang="en-US" sz="2800" dirty="0" smtClean="0"/>
              <a:t> 3-9</a:t>
            </a:r>
            <a:br>
              <a:rPr lang="en-US" sz="2800" dirty="0" smtClean="0"/>
            </a:br>
            <a:r>
              <a:rPr lang="en-US" sz="2800" dirty="0" err="1" smtClean="0"/>
              <a:t>Tipos</a:t>
            </a:r>
            <a:r>
              <a:rPr lang="en-US" sz="2800" dirty="0" smtClean="0"/>
              <a:t> de </a:t>
            </a:r>
            <a:r>
              <a:rPr lang="en-US" sz="2800" dirty="0" err="1" smtClean="0"/>
              <a:t>decisões</a:t>
            </a:r>
            <a:r>
              <a:rPr lang="en-US" sz="2800" dirty="0" smtClean="0"/>
              <a:t> de </a:t>
            </a:r>
            <a:r>
              <a:rPr lang="en-US" sz="2800" dirty="0" err="1" smtClean="0"/>
              <a:t>gestão</a:t>
            </a:r>
            <a:r>
              <a:rPr lang="en-US" sz="2800" dirty="0" smtClean="0"/>
              <a:t> </a:t>
            </a:r>
            <a:r>
              <a:rPr lang="en-US" sz="2800" dirty="0" err="1" smtClean="0"/>
              <a:t>afetadas</a:t>
            </a:r>
            <a:r>
              <a:rPr lang="en-US" sz="2800" dirty="0" smtClean="0"/>
              <a:t> pela </a:t>
            </a:r>
            <a:r>
              <a:rPr lang="en-US" sz="2800" dirty="0" err="1" smtClean="0"/>
              <a:t>cultura</a:t>
            </a:r>
            <a:endParaRPr lang="en-US" sz="2800"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762000" y="1548683"/>
            <a:ext cx="8261931" cy="4658323"/>
          </a:xfrm>
          <a:prstGeom prst="rect">
            <a:avLst/>
          </a:prstGeom>
          <a:noFill/>
          <a:ln w="9525">
            <a:noFill/>
            <a:miter lim="800000"/>
            <a:headEnd/>
            <a:tailEnd/>
          </a:ln>
        </p:spPr>
      </p:pic>
      <p:sp>
        <p:nvSpPr>
          <p:cNvPr id="7" name="TextBox 6"/>
          <p:cNvSpPr txBox="1"/>
          <p:nvPr/>
        </p:nvSpPr>
        <p:spPr>
          <a:xfrm>
            <a:off x="8153400" y="6400800"/>
            <a:ext cx="870531" cy="261610"/>
          </a:xfrm>
          <a:prstGeom prst="rect">
            <a:avLst/>
          </a:prstGeom>
          <a:noFill/>
        </p:spPr>
        <p:txBody>
          <a:bodyPr wrap="square" rtlCol="0">
            <a:spAutoFit/>
          </a:bodyPr>
          <a:lstStyle/>
          <a:p>
            <a:r>
              <a:rPr lang="en-US" sz="1100" dirty="0" smtClean="0">
                <a:latin typeface="Arial"/>
                <a:cs typeface="Arial"/>
              </a:rPr>
              <a:t>3 - 36</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457200" y="1671235"/>
            <a:ext cx="8229600" cy="4525963"/>
          </a:xfrm>
          <a:prstGeom prst="rect">
            <a:avLst/>
          </a:prstGeom>
          <a:noFill/>
          <a:ln w="9525">
            <a:noFill/>
            <a:miter lim="800000"/>
            <a:headEnd/>
            <a:tailEnd/>
          </a:ln>
        </p:spPr>
        <p:txBody>
          <a:bodyPr/>
          <a:lstStyle/>
          <a:p>
            <a:pPr algn="just">
              <a:lnSpc>
                <a:spcPct val="90000"/>
              </a:lnSpc>
            </a:pPr>
            <a:r>
              <a:rPr lang="pt-PT" sz="2800" b="1" dirty="0">
                <a:solidFill>
                  <a:srgbClr val="211D1E"/>
                </a:solidFill>
              </a:rPr>
              <a:t>Planeamento</a:t>
            </a:r>
          </a:p>
          <a:p>
            <a:pPr marL="800100" lvl="1" indent="-342900" algn="just">
              <a:lnSpc>
                <a:spcPct val="90000"/>
              </a:lnSpc>
              <a:buFont typeface="Arial" panose="020B0604020202020204" pitchFamily="34" charset="0"/>
              <a:buChar char="•"/>
            </a:pPr>
            <a:r>
              <a:rPr lang="pt-PT" sz="2400" dirty="0">
                <a:solidFill>
                  <a:srgbClr val="211D1E"/>
                </a:solidFill>
              </a:rPr>
              <a:t>Grau de risco incluído nos planos.</a:t>
            </a:r>
          </a:p>
          <a:p>
            <a:pPr marL="800100" lvl="1" indent="-342900" algn="just">
              <a:lnSpc>
                <a:spcPct val="90000"/>
              </a:lnSpc>
              <a:buFont typeface="Arial" panose="020B0604020202020204" pitchFamily="34" charset="0"/>
              <a:buChar char="•"/>
            </a:pPr>
            <a:r>
              <a:rPr lang="pt-PT" sz="2400" dirty="0">
                <a:solidFill>
                  <a:srgbClr val="211D1E"/>
                </a:solidFill>
              </a:rPr>
              <a:t>Planeamento desenvolvido por indivíduos ou equipas.</a:t>
            </a:r>
          </a:p>
          <a:p>
            <a:pPr marL="800100" lvl="1" indent="-342900" algn="just">
              <a:lnSpc>
                <a:spcPct val="90000"/>
              </a:lnSpc>
              <a:buFont typeface="Arial" panose="020B0604020202020204" pitchFamily="34" charset="0"/>
              <a:buChar char="•"/>
            </a:pPr>
            <a:r>
              <a:rPr lang="pt-PT" sz="2400" dirty="0">
                <a:solidFill>
                  <a:srgbClr val="211D1E"/>
                </a:solidFill>
              </a:rPr>
              <a:t>Grau de atenção ao detalhe na análise do ambiente.</a:t>
            </a:r>
          </a:p>
          <a:p>
            <a:pPr lvl="1" algn="just">
              <a:lnSpc>
                <a:spcPct val="90000"/>
              </a:lnSpc>
              <a:buFontTx/>
              <a:buNone/>
            </a:pPr>
            <a:endParaRPr lang="pt-PT" sz="2400" dirty="0">
              <a:solidFill>
                <a:srgbClr val="211D1E"/>
              </a:solidFill>
            </a:endParaRPr>
          </a:p>
          <a:p>
            <a:pPr algn="just">
              <a:lnSpc>
                <a:spcPct val="90000"/>
              </a:lnSpc>
            </a:pPr>
            <a:r>
              <a:rPr lang="pt-PT" sz="2800" b="1" dirty="0">
                <a:solidFill>
                  <a:srgbClr val="211D1E"/>
                </a:solidFill>
              </a:rPr>
              <a:t>Organização</a:t>
            </a:r>
          </a:p>
          <a:p>
            <a:pPr marL="800100" lvl="1" indent="-342900" algn="just">
              <a:lnSpc>
                <a:spcPct val="90000"/>
              </a:lnSpc>
              <a:buFont typeface="Arial" panose="020B0604020202020204" pitchFamily="34" charset="0"/>
              <a:buChar char="•"/>
            </a:pPr>
            <a:r>
              <a:rPr lang="pt-PT" sz="2400" dirty="0">
                <a:solidFill>
                  <a:srgbClr val="211D1E"/>
                </a:solidFill>
              </a:rPr>
              <a:t>Autonomia que pode ser atribuída a cada função.</a:t>
            </a:r>
          </a:p>
          <a:p>
            <a:pPr marL="800100" lvl="1" indent="-342900" algn="just">
              <a:lnSpc>
                <a:spcPct val="90000"/>
              </a:lnSpc>
              <a:buFont typeface="Arial" panose="020B0604020202020204" pitchFamily="34" charset="0"/>
              <a:buChar char="•"/>
            </a:pPr>
            <a:r>
              <a:rPr lang="pt-PT" sz="2400" dirty="0">
                <a:solidFill>
                  <a:srgbClr val="211D1E"/>
                </a:solidFill>
              </a:rPr>
              <a:t>Atribuição de tarefas a indivíduos ou equipas.</a:t>
            </a:r>
          </a:p>
          <a:p>
            <a:pPr marL="800100" lvl="1" indent="-342900" algn="just">
              <a:lnSpc>
                <a:spcPct val="90000"/>
              </a:lnSpc>
              <a:buFont typeface="Arial" panose="020B0604020202020204" pitchFamily="34" charset="0"/>
              <a:buChar char="•"/>
            </a:pPr>
            <a:r>
              <a:rPr lang="pt-PT" sz="2400" dirty="0">
                <a:solidFill>
                  <a:srgbClr val="211D1E"/>
                </a:solidFill>
              </a:rPr>
              <a:t>Grau de </a:t>
            </a:r>
            <a:r>
              <a:rPr lang="pt-PT" sz="2400" dirty="0" smtClean="0">
                <a:solidFill>
                  <a:srgbClr val="211D1E"/>
                </a:solidFill>
              </a:rPr>
              <a:t>interação </a:t>
            </a:r>
            <a:r>
              <a:rPr lang="pt-PT" sz="2400" dirty="0">
                <a:solidFill>
                  <a:srgbClr val="211D1E"/>
                </a:solidFill>
              </a:rPr>
              <a:t>entre gestores de departamentos diferentes.</a:t>
            </a:r>
            <a:endParaRPr lang="pt-PT" sz="2400" dirty="0"/>
          </a:p>
          <a:p>
            <a:pPr marL="914400" lvl="1" indent="-457200" algn="just" eaLnBrk="0" hangingPunct="0">
              <a:spcBef>
                <a:spcPct val="40000"/>
              </a:spcBef>
              <a:buFont typeface="Arial" panose="020B0604020202020204" pitchFamily="34" charset="0"/>
              <a:buChar char="•"/>
            </a:pPr>
            <a:endParaRPr lang="en-US" sz="2800" dirty="0"/>
          </a:p>
        </p:txBody>
      </p:sp>
      <p:sp>
        <p:nvSpPr>
          <p:cNvPr id="6" name="Title 1"/>
          <p:cNvSpPr>
            <a:spLocks noGrp="1"/>
          </p:cNvSpPr>
          <p:nvPr>
            <p:ph type="title"/>
          </p:nvPr>
        </p:nvSpPr>
        <p:spPr>
          <a:xfrm>
            <a:off x="685800" y="274638"/>
            <a:ext cx="7772400" cy="1143000"/>
          </a:xfrm>
        </p:spPr>
        <p:txBody>
          <a:bodyPr>
            <a:normAutofit fontScale="90000"/>
          </a:bodyPr>
          <a:lstStyle/>
          <a:p>
            <a:pPr algn="ctr"/>
            <a:r>
              <a:rPr lang="pt-PT" dirty="0" smtClean="0"/>
              <a:t>Como é que a cultura afeta o trabalho dos gestores</a:t>
            </a:r>
            <a:endParaRPr lang="pt-PT" dirty="0"/>
          </a:p>
        </p:txBody>
      </p:sp>
    </p:spTree>
    <p:extLst>
      <p:ext uri="{BB962C8B-B14F-4D97-AF65-F5344CB8AC3E}">
        <p14:creationId xmlns:p14="http://schemas.microsoft.com/office/powerpoint/2010/main" val="423995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a:lnSpc>
                <a:spcPct val="80000"/>
              </a:lnSpc>
            </a:pPr>
            <a:r>
              <a:rPr lang="pt-PT" sz="2800" b="1" dirty="0" smtClean="0"/>
              <a:t>Direção</a:t>
            </a:r>
            <a:r>
              <a:rPr lang="pt-PT" dirty="0"/>
              <a:t>	 </a:t>
            </a:r>
          </a:p>
          <a:p>
            <a:pPr marL="800100" lvl="1" indent="-342900">
              <a:lnSpc>
                <a:spcPct val="80000"/>
              </a:lnSpc>
              <a:buFont typeface="Arial" panose="020B0604020202020204" pitchFamily="34" charset="0"/>
              <a:buChar char="•"/>
            </a:pPr>
            <a:r>
              <a:rPr lang="pt-PT" sz="2400" dirty="0"/>
              <a:t>Importância atribuída à satisfação dos empregados.</a:t>
            </a:r>
          </a:p>
          <a:p>
            <a:pPr marL="800100" lvl="1" indent="-342900">
              <a:lnSpc>
                <a:spcPct val="80000"/>
              </a:lnSpc>
              <a:buFont typeface="Arial" panose="020B0604020202020204" pitchFamily="34" charset="0"/>
              <a:buChar char="•"/>
            </a:pPr>
            <a:r>
              <a:rPr lang="pt-PT" sz="2400" dirty="0"/>
              <a:t>Estilos de liderança mais apropriados.</a:t>
            </a:r>
          </a:p>
          <a:p>
            <a:pPr marL="800100" lvl="1" indent="-342900">
              <a:lnSpc>
                <a:spcPct val="80000"/>
              </a:lnSpc>
              <a:buFont typeface="Arial" panose="020B0604020202020204" pitchFamily="34" charset="0"/>
              <a:buChar char="•"/>
            </a:pPr>
            <a:r>
              <a:rPr lang="pt-PT" sz="2400" dirty="0"/>
              <a:t>Grau em que se tenta evitar o conflito. 	</a:t>
            </a:r>
          </a:p>
          <a:p>
            <a:pPr lvl="1">
              <a:lnSpc>
                <a:spcPct val="80000"/>
              </a:lnSpc>
              <a:buFontTx/>
              <a:buNone/>
            </a:pPr>
            <a:endParaRPr lang="pt-PT" sz="2400" dirty="0"/>
          </a:p>
          <a:p>
            <a:pPr>
              <a:lnSpc>
                <a:spcPct val="80000"/>
              </a:lnSpc>
            </a:pPr>
            <a:r>
              <a:rPr lang="pt-PT" sz="2800" b="1" dirty="0"/>
              <a:t>Controle</a:t>
            </a:r>
            <a:r>
              <a:rPr lang="pt-PT" sz="2800" dirty="0"/>
              <a:t>	 </a:t>
            </a:r>
          </a:p>
          <a:p>
            <a:pPr marL="800100" lvl="1" indent="-342900" algn="just">
              <a:lnSpc>
                <a:spcPct val="80000"/>
              </a:lnSpc>
              <a:buFont typeface="Arial" panose="020B0604020202020204" pitchFamily="34" charset="0"/>
              <a:buChar char="•"/>
            </a:pPr>
            <a:r>
              <a:rPr lang="pt-PT" sz="2400" dirty="0"/>
              <a:t>Grau em que se impõem controles externos ou se deixa os indivíduos controlar as suas </a:t>
            </a:r>
            <a:r>
              <a:rPr lang="pt-PT" sz="2400" dirty="0" smtClean="0"/>
              <a:t>ações</a:t>
            </a:r>
            <a:r>
              <a:rPr lang="pt-PT" sz="2400" dirty="0"/>
              <a:t>.</a:t>
            </a:r>
          </a:p>
          <a:p>
            <a:pPr marL="800100" lvl="1" indent="-342900" algn="just">
              <a:lnSpc>
                <a:spcPct val="80000"/>
              </a:lnSpc>
              <a:buFont typeface="Arial" panose="020B0604020202020204" pitchFamily="34" charset="0"/>
              <a:buChar char="•"/>
            </a:pPr>
            <a:r>
              <a:rPr lang="pt-PT" sz="2400" dirty="0"/>
              <a:t>Escolha dos critérios a utilizar na avaliação de desempenho (</a:t>
            </a:r>
            <a:r>
              <a:rPr lang="pt-PT" sz="2400" dirty="0" smtClean="0"/>
              <a:t>ex.: </a:t>
            </a:r>
            <a:r>
              <a:rPr lang="pt-PT" sz="2400" dirty="0"/>
              <a:t>processos, resultados).</a:t>
            </a:r>
          </a:p>
          <a:p>
            <a:pPr marL="800100" lvl="1" indent="-342900" algn="just">
              <a:lnSpc>
                <a:spcPct val="80000"/>
              </a:lnSpc>
              <a:buFont typeface="Arial" panose="020B0604020202020204" pitchFamily="34" charset="0"/>
              <a:buChar char="•"/>
            </a:pPr>
            <a:r>
              <a:rPr lang="pt-PT" sz="2400" dirty="0"/>
              <a:t>Consequências dadas a quem excede o orçamento atribuído.</a:t>
            </a:r>
          </a:p>
          <a:p>
            <a:pPr lvl="1" eaLnBrk="0" hangingPunct="0">
              <a:spcBef>
                <a:spcPct val="40000"/>
              </a:spcBef>
            </a:pPr>
            <a:endParaRPr lang="en-US" sz="2800" dirty="0"/>
          </a:p>
        </p:txBody>
      </p:sp>
      <p:sp>
        <p:nvSpPr>
          <p:cNvPr id="6" name="Title 1"/>
          <p:cNvSpPr>
            <a:spLocks noGrp="1"/>
          </p:cNvSpPr>
          <p:nvPr>
            <p:ph type="title"/>
          </p:nvPr>
        </p:nvSpPr>
        <p:spPr>
          <a:xfrm>
            <a:off x="685800" y="274638"/>
            <a:ext cx="7772400" cy="1143000"/>
          </a:xfrm>
        </p:spPr>
        <p:txBody>
          <a:bodyPr>
            <a:normAutofit fontScale="90000"/>
          </a:bodyPr>
          <a:lstStyle/>
          <a:p>
            <a:pPr algn="ctr"/>
            <a:r>
              <a:rPr lang="pt-PT" dirty="0" smtClean="0"/>
              <a:t>Como é que a cultura afeta o trabalho dos gestores</a:t>
            </a:r>
            <a:endParaRPr lang="pt-PT" dirty="0"/>
          </a:p>
        </p:txBody>
      </p:sp>
    </p:spTree>
    <p:extLst>
      <p:ext uri="{BB962C8B-B14F-4D97-AF65-F5344CB8AC3E}">
        <p14:creationId xmlns:p14="http://schemas.microsoft.com/office/powerpoint/2010/main" val="365886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Tópicos atuais sobre a </a:t>
            </a:r>
            <a:br>
              <a:rPr lang="pt-PT" dirty="0" smtClean="0"/>
            </a:br>
            <a:r>
              <a:rPr lang="pt-PT" dirty="0" smtClean="0"/>
              <a:t>cultura organizacional</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228600" y="2133600"/>
            <a:ext cx="8610600" cy="3992563"/>
          </a:xfrm>
          <a:prstGeom prst="rect">
            <a:avLst/>
          </a:prstGeom>
          <a:noFill/>
          <a:ln w="9525">
            <a:noFill/>
            <a:miter lim="800000"/>
            <a:headEnd/>
            <a:tailEnd/>
          </a:ln>
        </p:spPr>
        <p:txBody>
          <a:bodyPr/>
          <a:lstStyle/>
          <a:p>
            <a:pPr marL="571500" indent="-571500">
              <a:buFont typeface="Arial" panose="020B0604020202020204" pitchFamily="34" charset="0"/>
              <a:buChar char="•"/>
            </a:pPr>
            <a:r>
              <a:rPr lang="pt-PT" sz="2400" dirty="0"/>
              <a:t>Culturas orientadas para a </a:t>
            </a:r>
            <a:r>
              <a:rPr lang="pt-PT" sz="2400" dirty="0" smtClean="0"/>
              <a:t>inovação.</a:t>
            </a:r>
            <a:endParaRPr lang="pt-PT" sz="2400" dirty="0"/>
          </a:p>
          <a:p>
            <a:pPr marL="571500" indent="-571500">
              <a:buFont typeface="Arial" panose="020B0604020202020204" pitchFamily="34" charset="0"/>
              <a:buChar char="•"/>
            </a:pPr>
            <a:endParaRPr lang="pt-PT" sz="2400" dirty="0" smtClean="0"/>
          </a:p>
          <a:p>
            <a:pPr marL="571500" indent="-571500">
              <a:buFont typeface="Arial" panose="020B0604020202020204" pitchFamily="34" charset="0"/>
              <a:buChar char="•"/>
            </a:pPr>
            <a:r>
              <a:rPr lang="pt-PT" sz="2400" dirty="0" smtClean="0"/>
              <a:t>Culturas </a:t>
            </a:r>
            <a:r>
              <a:rPr lang="pt-PT" sz="2400" dirty="0"/>
              <a:t>orientadas para o cliente.</a:t>
            </a:r>
          </a:p>
          <a:p>
            <a:pPr marL="571500" indent="-571500">
              <a:buFont typeface="Arial" panose="020B0604020202020204" pitchFamily="34" charset="0"/>
              <a:buChar char="•"/>
            </a:pPr>
            <a:endParaRPr lang="pt-PT" sz="2400" dirty="0" smtClean="0"/>
          </a:p>
          <a:p>
            <a:pPr marL="571500" indent="-571500">
              <a:buFont typeface="Arial" panose="020B0604020202020204" pitchFamily="34" charset="0"/>
              <a:buChar char="•"/>
            </a:pPr>
            <a:r>
              <a:rPr lang="pt-PT" sz="2400" dirty="0" smtClean="0"/>
              <a:t>Culturas </a:t>
            </a:r>
            <a:r>
              <a:rPr lang="pt-PT" sz="2400" dirty="0"/>
              <a:t>orientadas para a espiritualidade.</a:t>
            </a:r>
            <a:endParaRPr lang="en-US" sz="2400" dirty="0"/>
          </a:p>
        </p:txBody>
      </p:sp>
    </p:spTree>
    <p:extLst>
      <p:ext uri="{BB962C8B-B14F-4D97-AF65-F5344CB8AC3E}">
        <p14:creationId xmlns:p14="http://schemas.microsoft.com/office/powerpoint/2010/main" val="3248465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fontScale="90000"/>
          </a:bodyPr>
          <a:lstStyle/>
          <a:p>
            <a:pPr algn="ctr"/>
            <a:r>
              <a:rPr lang="pt-PT" dirty="0" smtClean="0"/>
              <a:t>Cultura orientada para a inovação</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0" y="1295400"/>
            <a:ext cx="4953000" cy="4191001"/>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r>
              <a:rPr lang="pt-PT" sz="2400" dirty="0" smtClean="0"/>
              <a:t>Desafio e envolvimento</a:t>
            </a:r>
          </a:p>
          <a:p>
            <a:pPr marL="742950" lvl="1" indent="-285750" eaLnBrk="0" hangingPunct="0">
              <a:spcBef>
                <a:spcPct val="20000"/>
              </a:spcBef>
              <a:buFont typeface="Arial" charset="0"/>
              <a:buChar char="–"/>
            </a:pPr>
            <a:r>
              <a:rPr lang="pt-PT" sz="2400" dirty="0" smtClean="0"/>
              <a:t>Liberdade</a:t>
            </a:r>
          </a:p>
          <a:p>
            <a:pPr marL="742950" lvl="1" indent="-285750" eaLnBrk="0" hangingPunct="0">
              <a:spcBef>
                <a:spcPct val="20000"/>
              </a:spcBef>
              <a:buFont typeface="Arial" charset="0"/>
              <a:buChar char="–"/>
            </a:pPr>
            <a:r>
              <a:rPr lang="pt-PT" sz="2400" dirty="0" smtClean="0"/>
              <a:t>Confiança e abertura </a:t>
            </a:r>
          </a:p>
          <a:p>
            <a:pPr marL="742950" lvl="1" indent="-285750" eaLnBrk="0" hangingPunct="0">
              <a:spcBef>
                <a:spcPct val="20000"/>
              </a:spcBef>
              <a:buFont typeface="Arial" charset="0"/>
              <a:buChar char="–"/>
            </a:pPr>
            <a:r>
              <a:rPr lang="pt-PT" sz="2400" dirty="0" smtClean="0"/>
              <a:t>Tempo para desenvolver ideias</a:t>
            </a:r>
          </a:p>
          <a:p>
            <a:pPr marL="742950" lvl="1" indent="-285750" eaLnBrk="0" hangingPunct="0">
              <a:spcBef>
                <a:spcPct val="20000"/>
              </a:spcBef>
              <a:buFont typeface="Arial" charset="0"/>
              <a:buChar char="–"/>
            </a:pPr>
            <a:r>
              <a:rPr lang="pt-PT" sz="2400" dirty="0" smtClean="0"/>
              <a:t>Humor</a:t>
            </a:r>
          </a:p>
          <a:p>
            <a:pPr marL="742950" lvl="1" indent="-285750" eaLnBrk="0" hangingPunct="0">
              <a:spcBef>
                <a:spcPct val="20000"/>
              </a:spcBef>
              <a:buFont typeface="Arial" charset="0"/>
              <a:buChar char="–"/>
            </a:pPr>
            <a:r>
              <a:rPr lang="pt-PT" sz="2400" dirty="0" smtClean="0"/>
              <a:t>Resolução de conflitos</a:t>
            </a:r>
          </a:p>
          <a:p>
            <a:pPr marL="742950" lvl="1" indent="-285750" eaLnBrk="0" hangingPunct="0">
              <a:spcBef>
                <a:spcPct val="20000"/>
              </a:spcBef>
              <a:buFont typeface="Arial" charset="0"/>
              <a:buChar char="–"/>
            </a:pPr>
            <a:r>
              <a:rPr lang="pt-PT" sz="2400" dirty="0" smtClean="0"/>
              <a:t>Debates</a:t>
            </a:r>
          </a:p>
          <a:p>
            <a:pPr marL="742950" lvl="1" indent="-285750" eaLnBrk="0" hangingPunct="0">
              <a:spcBef>
                <a:spcPct val="20000"/>
              </a:spcBef>
              <a:buFont typeface="Arial" charset="0"/>
              <a:buChar char="–"/>
            </a:pPr>
            <a:r>
              <a:rPr lang="pt-PT" sz="2400" dirty="0" smtClean="0"/>
              <a:t>Risco</a:t>
            </a:r>
          </a:p>
          <a:p>
            <a:pPr marL="742950" lvl="1" indent="-285750" eaLnBrk="0" hangingPunct="0">
              <a:spcBef>
                <a:spcPct val="20000"/>
              </a:spcBef>
              <a:buFont typeface="Arial" charset="0"/>
              <a:buChar char="–"/>
            </a:pPr>
            <a:endParaRPr lang="pt-PT" sz="2800" dirty="0" smtClean="0"/>
          </a:p>
          <a:p>
            <a:pPr marL="742950" lvl="1" indent="-285750" eaLnBrk="0" hangingPunct="0">
              <a:spcBef>
                <a:spcPct val="20000"/>
              </a:spcBef>
              <a:buFont typeface="Arial" charset="0"/>
              <a:buChar char="–"/>
            </a:pPr>
            <a:endParaRPr lang="en-US" sz="2800" dirty="0"/>
          </a:p>
        </p:txBody>
      </p:sp>
      <p:pic>
        <p:nvPicPr>
          <p:cNvPr id="6" name="Picture 7"/>
          <p:cNvPicPr>
            <a:picLocks noChangeAspect="1" noChangeArrowheads="1"/>
          </p:cNvPicPr>
          <p:nvPr/>
        </p:nvPicPr>
        <p:blipFill>
          <a:blip r:embed="rId2" cstate="print"/>
          <a:srcRect l="18870" r="18870"/>
          <a:stretch>
            <a:fillRect/>
          </a:stretch>
        </p:blipFill>
        <p:spPr bwMode="auto">
          <a:xfrm>
            <a:off x="4921155" y="1295400"/>
            <a:ext cx="3895725" cy="37338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982481" y="5181600"/>
            <a:ext cx="2362200" cy="1447800"/>
          </a:xfrm>
          <a:prstGeom prst="rect">
            <a:avLst/>
          </a:prstGeom>
          <a:noFill/>
          <a:ln w="9525">
            <a:noFill/>
            <a:miter lim="800000"/>
            <a:headEnd/>
            <a:tailEnd/>
          </a:ln>
        </p:spPr>
      </p:pic>
    </p:spTree>
    <p:extLst>
      <p:ext uri="{BB962C8B-B14F-4D97-AF65-F5344CB8AC3E}">
        <p14:creationId xmlns:p14="http://schemas.microsoft.com/office/powerpoint/2010/main" val="202849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t>Figura</a:t>
            </a:r>
            <a:r>
              <a:rPr lang="en-US" sz="2800" dirty="0" smtClean="0"/>
              <a:t> 3-10 </a:t>
            </a:r>
            <a:br>
              <a:rPr lang="en-US" sz="2800" dirty="0" smtClean="0"/>
            </a:br>
            <a:r>
              <a:rPr lang="en-US" sz="2800" dirty="0" err="1" smtClean="0"/>
              <a:t>CulturA</a:t>
            </a:r>
            <a:r>
              <a:rPr lang="en-US" sz="2800" dirty="0" smtClean="0"/>
              <a:t> </a:t>
            </a:r>
            <a:r>
              <a:rPr lang="en-US" sz="2800" dirty="0" err="1" smtClean="0"/>
              <a:t>orientada</a:t>
            </a:r>
            <a:r>
              <a:rPr lang="en-US" sz="2800" dirty="0" smtClean="0"/>
              <a:t> para o </a:t>
            </a:r>
            <a:r>
              <a:rPr lang="en-US" sz="2800" dirty="0" err="1" smtClean="0"/>
              <a:t>cliente</a:t>
            </a:r>
            <a:r>
              <a:rPr lang="en-US" sz="2800" dirty="0" smtClean="0"/>
              <a:t> </a:t>
            </a:r>
            <a:endParaRPr lang="en-US" sz="2800" dirty="0"/>
          </a:p>
        </p:txBody>
      </p:sp>
      <p:sp>
        <p:nvSpPr>
          <p:cNvPr id="7" name="TextBox 6"/>
          <p:cNvSpPr txBox="1"/>
          <p:nvPr/>
        </p:nvSpPr>
        <p:spPr>
          <a:xfrm>
            <a:off x="8077200" y="6400800"/>
            <a:ext cx="1066800" cy="261610"/>
          </a:xfrm>
          <a:prstGeom prst="rect">
            <a:avLst/>
          </a:prstGeom>
          <a:noFill/>
        </p:spPr>
        <p:txBody>
          <a:bodyPr wrap="square" rtlCol="0">
            <a:spAutoFit/>
          </a:bodyPr>
          <a:lstStyle/>
          <a:p>
            <a:r>
              <a:rPr lang="en-US" sz="1100" dirty="0" smtClean="0">
                <a:latin typeface="Arial"/>
                <a:cs typeface="Arial"/>
              </a:rPr>
              <a:t>3 - 38</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5" name="Picture 4"/>
          <p:cNvPicPr>
            <a:picLocks noChangeAspect="1"/>
          </p:cNvPicPr>
          <p:nvPr/>
        </p:nvPicPr>
        <p:blipFill>
          <a:blip r:embed="rId2"/>
          <a:stretch>
            <a:fillRect/>
          </a:stretch>
        </p:blipFill>
        <p:spPr>
          <a:xfrm>
            <a:off x="533400" y="1524000"/>
            <a:ext cx="79248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O Gestor:</a:t>
            </a:r>
            <a:r>
              <a:rPr lang="en-US" dirty="0" smtClean="0"/>
              <a:t> </a:t>
            </a:r>
            <a:br>
              <a:rPr lang="en-US" dirty="0" smtClean="0"/>
            </a:br>
            <a:r>
              <a:rPr lang="en-US" dirty="0" err="1" smtClean="0"/>
              <a:t>Omnipotente</a:t>
            </a:r>
            <a:r>
              <a:rPr lang="en-US" dirty="0" smtClean="0"/>
              <a:t> </a:t>
            </a:r>
            <a:r>
              <a:rPr lang="en-US" dirty="0" err="1" smtClean="0"/>
              <a:t>ou</a:t>
            </a:r>
            <a:r>
              <a:rPr lang="en-US" dirty="0" smtClean="0"/>
              <a:t> </a:t>
            </a:r>
            <a:r>
              <a:rPr lang="en-US" dirty="0" err="1" smtClean="0"/>
              <a:t>Simbólico</a:t>
            </a:r>
            <a:r>
              <a:rPr lang="en-US" dirty="0" smtClean="0"/>
              <a:t>?</a:t>
            </a:r>
            <a:endParaRPr lang="en-US" dirty="0"/>
          </a:p>
        </p:txBody>
      </p:sp>
      <p:sp>
        <p:nvSpPr>
          <p:cNvPr id="3" name="Content Placeholder 2"/>
          <p:cNvSpPr>
            <a:spLocks noGrp="1"/>
          </p:cNvSpPr>
          <p:nvPr>
            <p:ph idx="1"/>
          </p:nvPr>
        </p:nvSpPr>
        <p:spPr>
          <a:xfrm>
            <a:off x="632138" y="1981200"/>
            <a:ext cx="7772400" cy="3505200"/>
          </a:xfrm>
        </p:spPr>
        <p:txBody>
          <a:bodyPr>
            <a:normAutofit/>
          </a:bodyPr>
          <a:lstStyle/>
          <a:p>
            <a:pPr algn="just"/>
            <a:r>
              <a:rPr lang="pt-PT" sz="2400" b="1" dirty="0"/>
              <a:t>Perspetiva da </a:t>
            </a:r>
            <a:r>
              <a:rPr lang="pt-PT" sz="2400" b="1" dirty="0" smtClean="0"/>
              <a:t>omnipotência</a:t>
            </a:r>
          </a:p>
          <a:p>
            <a:pPr marL="68580" indent="0" algn="just">
              <a:buNone/>
            </a:pPr>
            <a:r>
              <a:rPr lang="pt-PT" sz="2400" dirty="0"/>
              <a:t>O</a:t>
            </a:r>
            <a:r>
              <a:rPr lang="pt-PT" sz="2400" dirty="0" smtClean="0"/>
              <a:t>s </a:t>
            </a:r>
            <a:r>
              <a:rPr lang="pt-PT" sz="2400" dirty="0"/>
              <a:t>gestores são diretamente responsáveis pelo sucesso ou fracasso das organizações. </a:t>
            </a:r>
            <a:endParaRPr lang="pt-PT" sz="2400" dirty="0" smtClean="0"/>
          </a:p>
          <a:p>
            <a:pPr algn="just"/>
            <a:endParaRPr lang="en-US" sz="800" dirty="0" smtClean="0"/>
          </a:p>
          <a:p>
            <a:pPr algn="just"/>
            <a:r>
              <a:rPr lang="pt-PT" sz="2400" b="1" dirty="0"/>
              <a:t>Perspetiva simbólica da </a:t>
            </a:r>
            <a:r>
              <a:rPr lang="pt-PT" sz="2400" b="1" dirty="0" smtClean="0"/>
              <a:t>gestão</a:t>
            </a:r>
          </a:p>
          <a:p>
            <a:pPr marL="68580" indent="0" algn="just">
              <a:buNone/>
            </a:pPr>
            <a:r>
              <a:rPr lang="pt-PT" sz="2400" dirty="0" smtClean="0"/>
              <a:t>O </a:t>
            </a:r>
            <a:r>
              <a:rPr lang="pt-PT" sz="2400" dirty="0"/>
              <a:t>sucesso ou fracasso da organização depende de fatores que estão fora do controlo dos </a:t>
            </a:r>
            <a:r>
              <a:rPr lang="pt-PT" sz="2400" dirty="0" smtClean="0"/>
              <a:t>gestores.</a:t>
            </a:r>
            <a:endParaRPr lang="en-US" sz="2400" dirty="0"/>
          </a:p>
        </p:txBody>
      </p:sp>
      <p:sp>
        <p:nvSpPr>
          <p:cNvPr id="6" name="TextBox 5"/>
          <p:cNvSpPr txBox="1"/>
          <p:nvPr/>
        </p:nvSpPr>
        <p:spPr>
          <a:xfrm>
            <a:off x="8382000" y="6400800"/>
            <a:ext cx="565731" cy="261610"/>
          </a:xfrm>
          <a:prstGeom prst="rect">
            <a:avLst/>
          </a:prstGeom>
          <a:noFill/>
        </p:spPr>
        <p:txBody>
          <a:bodyPr wrap="square" rtlCol="0">
            <a:spAutoFit/>
          </a:bodyPr>
          <a:lstStyle/>
          <a:p>
            <a:r>
              <a:rPr lang="en-US" sz="1100" dirty="0" smtClean="0">
                <a:latin typeface="Arial"/>
                <a:cs typeface="Arial"/>
              </a:rPr>
              <a:t>3 - 5</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731"/>
            <a:ext cx="7772400" cy="1143000"/>
          </a:xfrm>
        </p:spPr>
        <p:txBody>
          <a:bodyPr>
            <a:normAutofit/>
          </a:bodyPr>
          <a:lstStyle/>
          <a:p>
            <a:pPr algn="ctr"/>
            <a:r>
              <a:rPr lang="en-US" sz="2800" dirty="0" err="1" smtClean="0"/>
              <a:t>Cultura</a:t>
            </a:r>
            <a:r>
              <a:rPr lang="en-US" sz="2800" dirty="0" smtClean="0"/>
              <a:t> </a:t>
            </a:r>
            <a:r>
              <a:rPr lang="en-US" sz="2800" dirty="0" err="1" smtClean="0"/>
              <a:t>orientada</a:t>
            </a:r>
            <a:r>
              <a:rPr lang="en-US" sz="2800" dirty="0" smtClean="0"/>
              <a:t> para o </a:t>
            </a:r>
            <a:r>
              <a:rPr lang="en-US" sz="2800" dirty="0" err="1" smtClean="0"/>
              <a:t>cliente</a:t>
            </a:r>
            <a:endParaRPr lang="en-US" sz="2800" dirty="0"/>
          </a:p>
        </p:txBody>
      </p:sp>
      <p:sp>
        <p:nvSpPr>
          <p:cNvPr id="6" name="TextBox 5"/>
          <p:cNvSpPr txBox="1"/>
          <p:nvPr/>
        </p:nvSpPr>
        <p:spPr>
          <a:xfrm>
            <a:off x="8153400" y="6400800"/>
            <a:ext cx="838200" cy="261610"/>
          </a:xfrm>
          <a:prstGeom prst="rect">
            <a:avLst/>
          </a:prstGeom>
          <a:noFill/>
        </p:spPr>
        <p:txBody>
          <a:bodyPr wrap="square" rtlCol="0">
            <a:spAutoFit/>
          </a:bodyPr>
          <a:lstStyle/>
          <a:p>
            <a:r>
              <a:rPr lang="en-US" sz="1100" dirty="0" smtClean="0">
                <a:latin typeface="Arial"/>
                <a:cs typeface="Arial"/>
              </a:rPr>
              <a:t>3 - 40</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676400"/>
            <a:ext cx="8229600" cy="4068763"/>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smtClean="0"/>
              <a:t>Critérios de recrutamento e seleção incluem o interesse pelo cliente.</a:t>
            </a:r>
          </a:p>
          <a:p>
            <a:pPr marL="457200" indent="-457200" algn="just">
              <a:lnSpc>
                <a:spcPct val="90000"/>
              </a:lnSpc>
              <a:buFont typeface="Arial" panose="020B0604020202020204" pitchFamily="34" charset="0"/>
              <a:buChar char="•"/>
            </a:pPr>
            <a:endParaRPr lang="pt-PT" sz="800" dirty="0" smtClean="0"/>
          </a:p>
          <a:p>
            <a:pPr marL="457200" indent="-457200" algn="just">
              <a:lnSpc>
                <a:spcPct val="90000"/>
              </a:lnSpc>
              <a:buFont typeface="Arial" panose="020B0604020202020204" pitchFamily="34" charset="0"/>
              <a:buChar char="•"/>
            </a:pPr>
            <a:r>
              <a:rPr lang="pt-PT" sz="2400" dirty="0" smtClean="0"/>
              <a:t>Regras, procedimentos, e regulamentos pouco rígidos.</a:t>
            </a:r>
          </a:p>
          <a:p>
            <a:pPr marL="457200" indent="-457200" algn="just">
              <a:lnSpc>
                <a:spcPct val="90000"/>
              </a:lnSpc>
              <a:buFont typeface="Arial" panose="020B0604020202020204" pitchFamily="34" charset="0"/>
              <a:buChar char="•"/>
            </a:pPr>
            <a:endParaRPr lang="pt-PT" sz="800" dirty="0" smtClean="0"/>
          </a:p>
          <a:p>
            <a:pPr marL="457200" indent="-457200" algn="just">
              <a:lnSpc>
                <a:spcPct val="90000"/>
              </a:lnSpc>
              <a:buFont typeface="Arial" panose="020B0604020202020204" pitchFamily="34" charset="0"/>
              <a:buChar char="•"/>
            </a:pPr>
            <a:r>
              <a:rPr lang="pt-PT" sz="2400" dirty="0" smtClean="0"/>
              <a:t>Uso alargado de </a:t>
            </a:r>
            <a:r>
              <a:rPr lang="pt-PT" sz="2400" i="1" dirty="0" err="1" smtClean="0"/>
              <a:t>empowerment</a:t>
            </a:r>
            <a:r>
              <a:rPr lang="pt-PT" sz="2400" dirty="0" smtClean="0"/>
              <a:t> (autonomia e responsabilização).</a:t>
            </a:r>
          </a:p>
          <a:p>
            <a:pPr marL="457200" indent="-457200" algn="just">
              <a:lnSpc>
                <a:spcPct val="90000"/>
              </a:lnSpc>
              <a:buFont typeface="Arial" panose="020B0604020202020204" pitchFamily="34" charset="0"/>
              <a:buChar char="•"/>
            </a:pPr>
            <a:endParaRPr lang="pt-PT" sz="800" dirty="0" smtClean="0"/>
          </a:p>
          <a:p>
            <a:pPr marL="457200" indent="-457200" algn="just">
              <a:lnSpc>
                <a:spcPct val="90000"/>
              </a:lnSpc>
              <a:buFont typeface="Arial" panose="020B0604020202020204" pitchFamily="34" charset="0"/>
              <a:buChar char="•"/>
            </a:pPr>
            <a:r>
              <a:rPr lang="pt-PT" sz="2400" dirty="0" smtClean="0"/>
              <a:t>Boas capacidades de escutar outros.</a:t>
            </a:r>
          </a:p>
          <a:p>
            <a:pPr marL="457200" indent="-457200" algn="just">
              <a:lnSpc>
                <a:spcPct val="90000"/>
              </a:lnSpc>
              <a:buFont typeface="Arial" panose="020B0604020202020204" pitchFamily="34" charset="0"/>
              <a:buChar char="•"/>
            </a:pPr>
            <a:endParaRPr lang="pt-PT" sz="800" dirty="0" smtClean="0"/>
          </a:p>
          <a:p>
            <a:pPr marL="457200" indent="-457200" algn="just">
              <a:lnSpc>
                <a:spcPct val="90000"/>
              </a:lnSpc>
              <a:buFont typeface="Arial" panose="020B0604020202020204" pitchFamily="34" charset="0"/>
              <a:buChar char="•"/>
            </a:pPr>
            <a:r>
              <a:rPr lang="pt-PT" sz="2400" dirty="0" smtClean="0"/>
              <a:t>Clareza nas funções e papéis.</a:t>
            </a:r>
          </a:p>
          <a:p>
            <a:pPr marL="457200" indent="-457200" algn="just">
              <a:lnSpc>
                <a:spcPct val="90000"/>
              </a:lnSpc>
              <a:buFont typeface="Arial" panose="020B0604020202020204" pitchFamily="34" charset="0"/>
              <a:buChar char="•"/>
            </a:pPr>
            <a:endParaRPr lang="pt-PT" sz="800" dirty="0" smtClean="0"/>
          </a:p>
          <a:p>
            <a:pPr marL="457200" indent="-457200" algn="just">
              <a:lnSpc>
                <a:spcPct val="90000"/>
              </a:lnSpc>
              <a:buFont typeface="Arial" panose="020B0604020202020204" pitchFamily="34" charset="0"/>
              <a:buChar char="•"/>
            </a:pPr>
            <a:r>
              <a:rPr lang="pt-PT" sz="2400" dirty="0" smtClean="0"/>
              <a:t>Empregados que são conscienciosos no desejo de agradar aos clientes.</a:t>
            </a:r>
            <a:endParaRPr lang="pt-PT"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Cultura</a:t>
            </a:r>
            <a:r>
              <a:rPr lang="en-US" dirty="0" smtClean="0"/>
              <a:t> </a:t>
            </a:r>
            <a:r>
              <a:rPr lang="en-US" dirty="0" err="1" smtClean="0"/>
              <a:t>orientada</a:t>
            </a:r>
            <a:r>
              <a:rPr lang="en-US" dirty="0" smtClean="0"/>
              <a:t> para a </a:t>
            </a:r>
            <a:r>
              <a:rPr lang="en-US" dirty="0" err="1" smtClean="0"/>
              <a:t>espiritualidade</a:t>
            </a:r>
            <a:endParaRPr lang="en-US" dirty="0"/>
          </a:p>
        </p:txBody>
      </p:sp>
      <p:sp>
        <p:nvSpPr>
          <p:cNvPr id="6" name="TextBox 5"/>
          <p:cNvSpPr txBox="1"/>
          <p:nvPr/>
        </p:nvSpPr>
        <p:spPr>
          <a:xfrm>
            <a:off x="8229600" y="6400800"/>
            <a:ext cx="685800" cy="261610"/>
          </a:xfrm>
          <a:prstGeom prst="rect">
            <a:avLst/>
          </a:prstGeom>
          <a:noFill/>
        </p:spPr>
        <p:txBody>
          <a:bodyPr wrap="square" rtlCol="0">
            <a:spAutoFit/>
          </a:bodyPr>
          <a:lstStyle/>
          <a:p>
            <a:r>
              <a:rPr lang="en-US" sz="1100" dirty="0" smtClean="0">
                <a:latin typeface="Arial"/>
                <a:cs typeface="Arial"/>
              </a:rPr>
              <a:t>3 - 41</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600200"/>
            <a:ext cx="82296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pt-PT" sz="2400" dirty="0" smtClean="0"/>
              <a:t>Cultura que promove um </a:t>
            </a:r>
            <a:r>
              <a:rPr lang="pt-PT" sz="2400" u="sng" dirty="0" smtClean="0"/>
              <a:t>sentido de missão e significância</a:t>
            </a:r>
            <a:r>
              <a:rPr lang="pt-PT" sz="2400" dirty="0" smtClean="0"/>
              <a:t> do trabalho, com as seguintes características:</a:t>
            </a:r>
          </a:p>
          <a:p>
            <a:pPr algn="just">
              <a:buFontTx/>
              <a:buNone/>
            </a:pPr>
            <a:endParaRPr lang="pt-PT" sz="1000" dirty="0" smtClean="0"/>
          </a:p>
          <a:p>
            <a:pPr marL="457200" indent="-457200" algn="just">
              <a:buClr>
                <a:schemeClr val="accent1">
                  <a:lumMod val="75000"/>
                </a:schemeClr>
              </a:buClr>
              <a:buFont typeface="+mj-lt"/>
              <a:buAutoNum type="arabicPeriod"/>
            </a:pPr>
            <a:r>
              <a:rPr lang="pt-PT" sz="2400" dirty="0" smtClean="0"/>
              <a:t>Sentido de missão.</a:t>
            </a:r>
          </a:p>
          <a:p>
            <a:pPr marL="457200" indent="-457200" algn="just">
              <a:buClr>
                <a:schemeClr val="accent1">
                  <a:lumMod val="75000"/>
                </a:schemeClr>
              </a:buClr>
              <a:buFont typeface="+mj-lt"/>
              <a:buAutoNum type="arabicPeriod"/>
            </a:pPr>
            <a:r>
              <a:rPr lang="pt-PT" sz="2400" dirty="0" smtClean="0"/>
              <a:t>Focalização no desenvolvimento do indivíduo.</a:t>
            </a:r>
          </a:p>
          <a:p>
            <a:pPr marL="457200" indent="-457200" algn="just">
              <a:buClr>
                <a:schemeClr val="accent1">
                  <a:lumMod val="75000"/>
                </a:schemeClr>
              </a:buClr>
              <a:buFont typeface="+mj-lt"/>
              <a:buAutoNum type="arabicPeriod"/>
            </a:pPr>
            <a:r>
              <a:rPr lang="pt-PT" sz="2400" dirty="0" smtClean="0"/>
              <a:t>Confiança e abertura.</a:t>
            </a:r>
          </a:p>
          <a:p>
            <a:pPr marL="457200" indent="-457200" algn="just">
              <a:buClr>
                <a:schemeClr val="accent1">
                  <a:lumMod val="75000"/>
                </a:schemeClr>
              </a:buClr>
              <a:buFont typeface="+mj-lt"/>
              <a:buAutoNum type="arabicPeriod"/>
            </a:pPr>
            <a:r>
              <a:rPr lang="pt-PT" sz="2400" dirty="0" smtClean="0"/>
              <a:t>Autonomia e responsabilização dos empregados.</a:t>
            </a:r>
          </a:p>
          <a:p>
            <a:pPr marL="457200" indent="-457200" algn="just">
              <a:buClr>
                <a:schemeClr val="accent1">
                  <a:lumMod val="75000"/>
                </a:schemeClr>
              </a:buClr>
              <a:buFont typeface="+mj-lt"/>
              <a:buAutoNum type="arabicPeriod"/>
            </a:pPr>
            <a:r>
              <a:rPr lang="pt-PT" sz="2400" dirty="0" smtClean="0"/>
              <a:t>Tolerância e liberdade de expressão dos empregados.</a:t>
            </a:r>
          </a:p>
          <a:p>
            <a:pPr>
              <a:defRPr/>
            </a:pPr>
            <a:endParaRPr lang="pt-PT"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248400"/>
            <a:ext cx="457200" cy="365125"/>
          </a:xfrm>
        </p:spPr>
        <p:txBody>
          <a:bodyPr/>
          <a:lstStyle/>
          <a:p>
            <a:r>
              <a:rPr lang="en-US" dirty="0"/>
              <a:t>3</a:t>
            </a:r>
            <a:r>
              <a:rPr lang="en-US" dirty="0" smtClean="0"/>
              <a:t> - 46</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Condicionantes</a:t>
            </a:r>
            <a:r>
              <a:rPr lang="en-US" dirty="0" smtClean="0"/>
              <a:t> </a:t>
            </a:r>
            <a:r>
              <a:rPr lang="en-US" dirty="0" err="1" smtClean="0"/>
              <a:t>às</a:t>
            </a:r>
            <a:r>
              <a:rPr lang="en-US" dirty="0" smtClean="0"/>
              <a:t> </a:t>
            </a:r>
            <a:r>
              <a:rPr lang="en-US" dirty="0" err="1" smtClean="0"/>
              <a:t>possibilidade</a:t>
            </a:r>
            <a:r>
              <a:rPr lang="en-US" dirty="0" smtClean="0"/>
              <a:t> de </a:t>
            </a:r>
            <a:r>
              <a:rPr lang="en-US" dirty="0" err="1" smtClean="0"/>
              <a:t>ação</a:t>
            </a:r>
            <a:r>
              <a:rPr lang="en-US" dirty="0" smtClean="0"/>
              <a:t> e </a:t>
            </a:r>
            <a:r>
              <a:rPr lang="en-US" dirty="0" err="1" smtClean="0"/>
              <a:t>decisão</a:t>
            </a:r>
            <a:r>
              <a:rPr lang="en-US" dirty="0" smtClean="0"/>
              <a:t> dos </a:t>
            </a:r>
            <a:r>
              <a:rPr lang="en-US" dirty="0" err="1" smtClean="0"/>
              <a:t>gestores</a:t>
            </a:r>
            <a:endParaRPr lang="en-US" dirty="0"/>
          </a:p>
        </p:txBody>
      </p:sp>
      <p:sp>
        <p:nvSpPr>
          <p:cNvPr id="3" name="Content Placeholder 2"/>
          <p:cNvSpPr>
            <a:spLocks noGrp="1"/>
          </p:cNvSpPr>
          <p:nvPr>
            <p:ph idx="1"/>
          </p:nvPr>
        </p:nvSpPr>
        <p:spPr>
          <a:xfrm>
            <a:off x="685800" y="2057399"/>
            <a:ext cx="7772400" cy="3276601"/>
          </a:xfrm>
        </p:spPr>
        <p:txBody>
          <a:bodyPr>
            <a:normAutofit/>
          </a:bodyPr>
          <a:lstStyle/>
          <a:p>
            <a:pPr algn="just"/>
            <a:r>
              <a:rPr lang="pt-PT" sz="2400" dirty="0" smtClean="0"/>
              <a:t>Na realidade os gestores não são nem omnipotentes nem impotentes. Mas as suas decisões e ações, e </a:t>
            </a:r>
            <a:r>
              <a:rPr lang="pt-PT" sz="2400" dirty="0" err="1" smtClean="0"/>
              <a:t>respectivos</a:t>
            </a:r>
            <a:r>
              <a:rPr lang="pt-PT" sz="2400" dirty="0" smtClean="0"/>
              <a:t> resultados, são condicionadas.</a:t>
            </a:r>
          </a:p>
          <a:p>
            <a:pPr algn="just"/>
            <a:endParaRPr lang="pt-PT" sz="800" dirty="0" smtClean="0"/>
          </a:p>
          <a:p>
            <a:pPr algn="just"/>
            <a:r>
              <a:rPr lang="pt-PT" sz="2400" dirty="0" smtClean="0"/>
              <a:t>A Figura 3-1 mostra que as condicionantes externas dizem respeito ao ambiente da organização e as condicionantes internas dizem respeito à cultura organizacional.</a:t>
            </a:r>
            <a:endParaRPr lang="pt-PT" sz="2400" dirty="0"/>
          </a:p>
        </p:txBody>
      </p:sp>
      <p:sp>
        <p:nvSpPr>
          <p:cNvPr id="6" name="TextBox 5"/>
          <p:cNvSpPr txBox="1"/>
          <p:nvPr/>
        </p:nvSpPr>
        <p:spPr>
          <a:xfrm>
            <a:off x="8382000" y="6400800"/>
            <a:ext cx="533400" cy="261610"/>
          </a:xfrm>
          <a:prstGeom prst="rect">
            <a:avLst/>
          </a:prstGeom>
          <a:noFill/>
        </p:spPr>
        <p:txBody>
          <a:bodyPr wrap="square" rtlCol="0">
            <a:spAutoFit/>
          </a:bodyPr>
          <a:lstStyle/>
          <a:p>
            <a:r>
              <a:rPr lang="en-US" sz="1100" dirty="0" smtClean="0">
                <a:latin typeface="Arial"/>
                <a:cs typeface="Arial"/>
              </a:rPr>
              <a:t>3 - 6</a:t>
            </a:r>
            <a:endParaRPr lang="en-US" sz="1100" dirty="0">
              <a:latin typeface="Arial"/>
              <a:cs typeface="Arial"/>
            </a:endParaRPr>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ctr"/>
            <a:r>
              <a:rPr lang="en-US" dirty="0" err="1" smtClean="0"/>
              <a:t>figura</a:t>
            </a:r>
            <a:r>
              <a:rPr lang="en-US" dirty="0" smtClean="0"/>
              <a:t> 3-1</a:t>
            </a:r>
            <a:br>
              <a:rPr lang="en-US" dirty="0" smtClean="0"/>
            </a:br>
            <a:r>
              <a:rPr lang="en-US" dirty="0" err="1"/>
              <a:t>Condicionantes</a:t>
            </a:r>
            <a:r>
              <a:rPr lang="en-US" dirty="0"/>
              <a:t> </a:t>
            </a:r>
            <a:r>
              <a:rPr lang="en-US" dirty="0" err="1"/>
              <a:t>às</a:t>
            </a:r>
            <a:r>
              <a:rPr lang="en-US" dirty="0"/>
              <a:t> </a:t>
            </a:r>
            <a:r>
              <a:rPr lang="en-US" dirty="0" err="1"/>
              <a:t>possibilidade</a:t>
            </a:r>
            <a:r>
              <a:rPr lang="en-US" dirty="0"/>
              <a:t> de </a:t>
            </a:r>
            <a:r>
              <a:rPr lang="en-US" dirty="0" err="1"/>
              <a:t>ação</a:t>
            </a:r>
            <a:r>
              <a:rPr lang="en-US" dirty="0"/>
              <a:t> e </a:t>
            </a:r>
            <a:r>
              <a:rPr lang="en-US" dirty="0" err="1"/>
              <a:t>decisão</a:t>
            </a:r>
            <a:r>
              <a:rPr lang="en-US" dirty="0"/>
              <a:t> dos </a:t>
            </a:r>
            <a:r>
              <a:rPr lang="en-US" dirty="0" err="1"/>
              <a:t>gestores</a:t>
            </a:r>
            <a:endParaRPr lang="en-US" dirty="0"/>
          </a:p>
        </p:txBody>
      </p:sp>
      <p:sp>
        <p:nvSpPr>
          <p:cNvPr id="11" name="TextBox 10"/>
          <p:cNvSpPr txBox="1"/>
          <p:nvPr/>
        </p:nvSpPr>
        <p:spPr>
          <a:xfrm>
            <a:off x="8458200" y="6400800"/>
            <a:ext cx="565731" cy="261610"/>
          </a:xfrm>
          <a:prstGeom prst="rect">
            <a:avLst/>
          </a:prstGeom>
          <a:noFill/>
        </p:spPr>
        <p:txBody>
          <a:bodyPr wrap="square" rtlCol="0">
            <a:spAutoFit/>
          </a:bodyPr>
          <a:lstStyle/>
          <a:p>
            <a:r>
              <a:rPr lang="en-US" sz="1100" dirty="0" smtClean="0">
                <a:latin typeface="Arial"/>
                <a:cs typeface="Arial"/>
              </a:rPr>
              <a:t>3 - 7</a:t>
            </a:r>
            <a:endParaRPr lang="en-US" sz="1100" dirty="0">
              <a:latin typeface="Arial"/>
              <a:cs typeface="Arial"/>
            </a:endParaRPr>
          </a:p>
        </p:txBody>
      </p:sp>
      <p:pic>
        <p:nvPicPr>
          <p:cNvPr id="14" name="Picture 2"/>
          <p:cNvPicPr>
            <a:picLocks noGrp="1" noChangeAspect="1" noChangeArrowheads="1"/>
          </p:cNvPicPr>
          <p:nvPr>
            <p:ph idx="1"/>
          </p:nvPr>
        </p:nvPicPr>
        <p:blipFill>
          <a:blip r:embed="rId2" cstate="print"/>
          <a:srcRect/>
          <a:stretch>
            <a:fillRect/>
          </a:stretch>
        </p:blipFill>
        <p:spPr bwMode="auto">
          <a:xfrm>
            <a:off x="177098" y="2819400"/>
            <a:ext cx="8808196" cy="1431826"/>
          </a:xfrm>
          <a:prstGeom prst="rect">
            <a:avLst/>
          </a:prstGeom>
          <a:noFill/>
          <a:ln w="9525">
            <a:noFill/>
            <a:miter lim="800000"/>
            <a:headEnd/>
            <a:tailEnd/>
          </a:ln>
        </p:spPr>
      </p:pic>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figura</a:t>
            </a:r>
            <a:r>
              <a:rPr lang="en-US" dirty="0" smtClean="0"/>
              <a:t> 3-2</a:t>
            </a:r>
            <a:br>
              <a:rPr lang="en-US" dirty="0" smtClean="0"/>
            </a:br>
            <a:r>
              <a:rPr lang="en-US" dirty="0" err="1" smtClean="0"/>
              <a:t>Componentes</a:t>
            </a:r>
            <a:r>
              <a:rPr lang="en-US" dirty="0" smtClean="0"/>
              <a:t> do </a:t>
            </a:r>
            <a:r>
              <a:rPr lang="en-US" dirty="0" err="1" smtClean="0"/>
              <a:t>ambiente</a:t>
            </a:r>
            <a:r>
              <a:rPr lang="en-US" dirty="0" smtClean="0"/>
              <a:t> </a:t>
            </a:r>
            <a:r>
              <a:rPr lang="en-US" dirty="0" err="1" smtClean="0"/>
              <a:t>Externo</a:t>
            </a:r>
            <a:r>
              <a:rPr lang="en-US" dirty="0" smtClean="0"/>
              <a:t> </a:t>
            </a:r>
            <a:endParaRPr lang="en-US" dirty="0"/>
          </a:p>
        </p:txBody>
      </p:sp>
      <p:sp>
        <p:nvSpPr>
          <p:cNvPr id="6" name="TextBox 5"/>
          <p:cNvSpPr txBox="1"/>
          <p:nvPr/>
        </p:nvSpPr>
        <p:spPr>
          <a:xfrm>
            <a:off x="8153400" y="6400800"/>
            <a:ext cx="762000" cy="261610"/>
          </a:xfrm>
          <a:prstGeom prst="rect">
            <a:avLst/>
          </a:prstGeom>
          <a:noFill/>
        </p:spPr>
        <p:txBody>
          <a:bodyPr wrap="square" rtlCol="0">
            <a:spAutoFit/>
          </a:bodyPr>
          <a:lstStyle/>
          <a:p>
            <a:r>
              <a:rPr lang="en-US" sz="1100" dirty="0" smtClean="0">
                <a:latin typeface="Arial"/>
                <a:cs typeface="Arial"/>
              </a:rPr>
              <a:t>3 -12</a:t>
            </a:r>
            <a:endParaRPr lang="en-US" sz="1100" dirty="0">
              <a:latin typeface="Arial"/>
              <a:cs typeface="Arial"/>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685800" y="1981200"/>
            <a:ext cx="7772400" cy="2667000"/>
          </a:xfrm>
          <a:prstGeom prst="rect">
            <a:avLst/>
          </a:prstGeom>
          <a:noFill/>
          <a:ln w="9525">
            <a:noFill/>
            <a:miter lim="800000"/>
            <a:headEnd/>
            <a:tailEnd/>
          </a:ln>
        </p:spPr>
      </p:pic>
      <p:sp>
        <p:nvSpPr>
          <p:cNvPr id="8"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t>Analisar</a:t>
            </a:r>
            <a:r>
              <a:rPr lang="en-US" sz="2800" dirty="0" smtClean="0"/>
              <a:t> a </a:t>
            </a:r>
            <a:r>
              <a:rPr lang="en-US" sz="2800" dirty="0" err="1" smtClean="0"/>
              <a:t>incerteza</a:t>
            </a:r>
            <a:r>
              <a:rPr lang="en-US" sz="2800" dirty="0" smtClean="0"/>
              <a:t> </a:t>
            </a:r>
            <a:r>
              <a:rPr lang="en-US" sz="2800" dirty="0" err="1" smtClean="0"/>
              <a:t>ambiental</a:t>
            </a:r>
            <a:r>
              <a:rPr lang="en-US" sz="2800" dirty="0" smtClean="0"/>
              <a:t> </a:t>
            </a:r>
            <a:endParaRPr lang="en-US" sz="2800" dirty="0"/>
          </a:p>
        </p:txBody>
      </p:sp>
      <p:sp>
        <p:nvSpPr>
          <p:cNvPr id="9" name="TextBox 8"/>
          <p:cNvSpPr txBox="1"/>
          <p:nvPr/>
        </p:nvSpPr>
        <p:spPr>
          <a:xfrm>
            <a:off x="8077200" y="6400800"/>
            <a:ext cx="914400" cy="261610"/>
          </a:xfrm>
          <a:prstGeom prst="rect">
            <a:avLst/>
          </a:prstGeom>
          <a:noFill/>
        </p:spPr>
        <p:txBody>
          <a:bodyPr wrap="square" rtlCol="0">
            <a:spAutoFit/>
          </a:bodyPr>
          <a:lstStyle/>
          <a:p>
            <a:r>
              <a:rPr lang="en-US" sz="1100" dirty="0" smtClean="0">
                <a:latin typeface="Arial"/>
                <a:cs typeface="Arial"/>
              </a:rPr>
              <a:t>3  - 18</a:t>
            </a:r>
            <a:endParaRPr lang="en-US" sz="1100" dirty="0">
              <a:latin typeface="Arial"/>
              <a:cs typeface="Arial"/>
            </a:endParaRPr>
          </a:p>
        </p:txBody>
      </p:sp>
      <p:sp>
        <p:nvSpPr>
          <p:cNvPr id="6" name="Content Placeholder 5"/>
          <p:cNvSpPr>
            <a:spLocks noGrp="1"/>
          </p:cNvSpPr>
          <p:nvPr>
            <p:ph idx="1"/>
          </p:nvPr>
        </p:nvSpPr>
        <p:spPr>
          <a:xfrm>
            <a:off x="685800" y="1600200"/>
            <a:ext cx="7772400" cy="4190999"/>
          </a:xfrm>
        </p:spPr>
        <p:txBody>
          <a:bodyPr>
            <a:normAutofit fontScale="92500" lnSpcReduction="20000"/>
          </a:bodyPr>
          <a:lstStyle/>
          <a:p>
            <a:pPr marL="450850" indent="-381000" algn="just"/>
            <a:r>
              <a:rPr lang="pt-PT" sz="2800" dirty="0" smtClean="0"/>
              <a:t>A </a:t>
            </a:r>
            <a:r>
              <a:rPr lang="pt-PT" sz="2800" b="1" dirty="0" smtClean="0"/>
              <a:t>incerteza ambiental </a:t>
            </a:r>
            <a:r>
              <a:rPr lang="pt-PT" sz="2800" dirty="0" smtClean="0"/>
              <a:t>diz respeito ao grau de mudança e de complexidade no ambiente da organização.</a:t>
            </a:r>
          </a:p>
          <a:p>
            <a:pPr marL="450850" indent="-381000" algn="just"/>
            <a:endParaRPr lang="pt-PT" sz="900" dirty="0" smtClean="0"/>
          </a:p>
          <a:p>
            <a:pPr marL="901700" lvl="1" indent="-450850" algn="just"/>
            <a:r>
              <a:rPr lang="pt-PT" sz="2400" dirty="0" smtClean="0"/>
              <a:t>A primeira dimensão da incerteza é o </a:t>
            </a:r>
            <a:r>
              <a:rPr lang="pt-PT" sz="2400" b="1" dirty="0" smtClean="0"/>
              <a:t>grau de mudança</a:t>
            </a:r>
            <a:r>
              <a:rPr lang="pt-PT" sz="2400" dirty="0" smtClean="0"/>
              <a:t>.</a:t>
            </a:r>
          </a:p>
          <a:p>
            <a:pPr marL="1325563" lvl="2" indent="-244475" algn="just">
              <a:buFont typeface="+mj-lt"/>
              <a:buAutoNum type="arabicPeriod"/>
            </a:pPr>
            <a:r>
              <a:rPr lang="pt-PT" sz="2200" dirty="0" smtClean="0"/>
              <a:t>Se as componentes do ambiente externo são estáveis, o grau de </a:t>
            </a:r>
            <a:r>
              <a:rPr lang="pt-PT" sz="2200" u="sng" dirty="0" smtClean="0"/>
              <a:t>mudança é mínimo</a:t>
            </a:r>
            <a:r>
              <a:rPr lang="pt-PT" sz="2200" dirty="0" smtClean="0"/>
              <a:t>.</a:t>
            </a:r>
          </a:p>
          <a:p>
            <a:pPr marL="1325563" lvl="2" indent="-244475" algn="just">
              <a:buFont typeface="+mj-lt"/>
              <a:buAutoNum type="arabicPeriod"/>
            </a:pPr>
            <a:r>
              <a:rPr lang="pt-PT" sz="2200" dirty="0" smtClean="0"/>
              <a:t>Se as componentes do ambiente externo são dinâmicas, o grau de </a:t>
            </a:r>
            <a:r>
              <a:rPr lang="pt-PT" sz="2200" u="sng" dirty="0" smtClean="0"/>
              <a:t>mudança é frequente</a:t>
            </a:r>
            <a:r>
              <a:rPr lang="pt-PT" sz="2200" dirty="0" smtClean="0"/>
              <a:t>.</a:t>
            </a:r>
          </a:p>
          <a:p>
            <a:pPr marL="868680" lvl="2" indent="0" algn="just">
              <a:buNone/>
            </a:pPr>
            <a:endParaRPr lang="pt-PT" sz="900" dirty="0" smtClean="0"/>
          </a:p>
          <a:p>
            <a:pPr marL="925830" lvl="1" indent="-457200" algn="just"/>
            <a:r>
              <a:rPr lang="pt-PT" sz="2400" dirty="0" smtClean="0"/>
              <a:t>A segunda dimensão é a </a:t>
            </a:r>
            <a:r>
              <a:rPr lang="pt-PT" sz="2400" b="1" dirty="0" smtClean="0"/>
              <a:t>complexidade ambiental</a:t>
            </a:r>
            <a:r>
              <a:rPr lang="pt-PT" sz="2400" dirty="0" smtClean="0"/>
              <a:t> – número de componentes no ambiente e conhecimento que a organização tem sobre esses componentes. Assim, o </a:t>
            </a:r>
            <a:r>
              <a:rPr lang="pt-PT" sz="2400" u="sng" dirty="0" smtClean="0"/>
              <a:t>ambiente pode ser simples ou complexo</a:t>
            </a:r>
            <a:r>
              <a:rPr lang="pt-PT" sz="2400" dirty="0" smtClean="0"/>
              <a:t>.</a:t>
            </a:r>
            <a:endParaRPr lang="pt-PT" sz="2200" dirty="0" smtClean="0"/>
          </a:p>
        </p:txBody>
      </p:sp>
      <p:sp>
        <p:nvSpPr>
          <p:cNvPr id="7"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t>figura</a:t>
            </a:r>
            <a:r>
              <a:rPr lang="en-US" sz="2800" dirty="0" smtClean="0"/>
              <a:t> 3-3</a:t>
            </a:r>
            <a:br>
              <a:rPr lang="en-US" sz="2800" dirty="0" smtClean="0"/>
            </a:br>
            <a:r>
              <a:rPr lang="en-US" sz="2800" dirty="0" err="1" smtClean="0"/>
              <a:t>Matriz</a:t>
            </a:r>
            <a:r>
              <a:rPr lang="en-US" sz="2800" dirty="0" smtClean="0"/>
              <a:t> da </a:t>
            </a:r>
            <a:r>
              <a:rPr lang="en-US" sz="2800" dirty="0" err="1" smtClean="0"/>
              <a:t>incerteza</a:t>
            </a:r>
            <a:r>
              <a:rPr lang="en-US" sz="2800" dirty="0" smtClean="0"/>
              <a:t> </a:t>
            </a:r>
            <a:r>
              <a:rPr lang="en-US" sz="2800" dirty="0" err="1" smtClean="0"/>
              <a:t>ambiental</a:t>
            </a:r>
            <a:endParaRPr lang="en-US" sz="2800" dirty="0"/>
          </a:p>
        </p:txBody>
      </p:sp>
      <p:sp>
        <p:nvSpPr>
          <p:cNvPr id="6" name="TextBox 5"/>
          <p:cNvSpPr txBox="1"/>
          <p:nvPr/>
        </p:nvSpPr>
        <p:spPr>
          <a:xfrm>
            <a:off x="8382000" y="6400800"/>
            <a:ext cx="762000" cy="261610"/>
          </a:xfrm>
          <a:prstGeom prst="rect">
            <a:avLst/>
          </a:prstGeom>
          <a:noFill/>
        </p:spPr>
        <p:txBody>
          <a:bodyPr wrap="square" rtlCol="0">
            <a:spAutoFit/>
          </a:bodyPr>
          <a:lstStyle/>
          <a:p>
            <a:r>
              <a:rPr lang="en-US" sz="1100" dirty="0" smtClean="0">
                <a:latin typeface="Arial"/>
                <a:cs typeface="Arial"/>
              </a:rPr>
              <a:t>3 - 19</a:t>
            </a:r>
            <a:endParaRPr lang="en-US" sz="1100" dirty="0">
              <a:latin typeface="Arial"/>
              <a:cs typeface="Arial"/>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609600" y="1447800"/>
            <a:ext cx="8153399" cy="4062413"/>
          </a:xfrm>
          <a:prstGeom prst="rect">
            <a:avLst/>
          </a:prstGeom>
          <a:noFill/>
          <a:ln w="9525">
            <a:noFill/>
            <a:miter lim="800000"/>
            <a:headEnd/>
            <a:tailEnd/>
          </a:ln>
        </p:spPr>
      </p:pic>
      <p:sp>
        <p:nvSpPr>
          <p:cNvPr id="8"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err="1" smtClean="0"/>
              <a:t>Gestão</a:t>
            </a:r>
            <a:r>
              <a:rPr lang="en-US" sz="3200" dirty="0" smtClean="0"/>
              <a:t> do </a:t>
            </a:r>
            <a:r>
              <a:rPr lang="en-US" sz="3200" dirty="0" err="1" smtClean="0"/>
              <a:t>relacionamento</a:t>
            </a:r>
            <a:r>
              <a:rPr lang="en-US" sz="3200" dirty="0" smtClean="0"/>
              <a:t> com </a:t>
            </a:r>
            <a:r>
              <a:rPr lang="en-US" sz="3200" dirty="0" err="1" smtClean="0"/>
              <a:t>os</a:t>
            </a:r>
            <a:r>
              <a:rPr lang="en-US" sz="3200" dirty="0" smtClean="0"/>
              <a:t> </a:t>
            </a:r>
            <a:r>
              <a:rPr lang="en-US" sz="3200" b="1" i="1" dirty="0" smtClean="0"/>
              <a:t>stakeholders</a:t>
            </a:r>
            <a:endParaRPr lang="en-US" sz="3200" b="1" i="1" dirty="0"/>
          </a:p>
        </p:txBody>
      </p:sp>
      <p:sp>
        <p:nvSpPr>
          <p:cNvPr id="3" name="Content Placeholder 2"/>
          <p:cNvSpPr>
            <a:spLocks noGrp="1"/>
          </p:cNvSpPr>
          <p:nvPr>
            <p:ph idx="1"/>
          </p:nvPr>
        </p:nvSpPr>
        <p:spPr/>
        <p:txBody>
          <a:bodyPr>
            <a:normAutofit lnSpcReduction="10000"/>
          </a:bodyPr>
          <a:lstStyle/>
          <a:p>
            <a:pPr algn="just"/>
            <a:r>
              <a:rPr lang="pt-PT" sz="2400" dirty="0" smtClean="0"/>
              <a:t>A natureza das relações com os </a:t>
            </a:r>
            <a:r>
              <a:rPr lang="pt-PT" sz="2400" i="1" dirty="0" err="1" smtClean="0"/>
              <a:t>stakeholders</a:t>
            </a:r>
            <a:r>
              <a:rPr lang="pt-PT" sz="2400" dirty="0" smtClean="0"/>
              <a:t> é outra variável que </a:t>
            </a:r>
            <a:r>
              <a:rPr lang="pt-PT" sz="2400" u="sng" dirty="0" smtClean="0"/>
              <a:t>pode afetar o modo como o ambiente influencia os gestores</a:t>
            </a:r>
            <a:r>
              <a:rPr lang="pt-PT" sz="2400" dirty="0" smtClean="0"/>
              <a:t>. Se as relações forem conhecidas e estáveis, os gestores têm maior possibilidade de ter impacto nos resultados da organização. </a:t>
            </a:r>
          </a:p>
          <a:p>
            <a:pPr algn="just"/>
            <a:endParaRPr lang="pt-PT" sz="1100" dirty="0" smtClean="0"/>
          </a:p>
          <a:p>
            <a:pPr algn="just"/>
            <a:r>
              <a:rPr lang="pt-PT" sz="2400" b="1" i="1" dirty="0" err="1" smtClean="0"/>
              <a:t>Stakeholders</a:t>
            </a:r>
            <a:r>
              <a:rPr lang="pt-PT" sz="2400" dirty="0" smtClean="0"/>
              <a:t> - qualquer entidade ou grupo de pessoas, no ambiente externo e interno da organização, que pode ser </a:t>
            </a:r>
            <a:r>
              <a:rPr lang="pt-PT" sz="2400" dirty="0" err="1" smtClean="0"/>
              <a:t>afetado</a:t>
            </a:r>
            <a:r>
              <a:rPr lang="pt-PT" sz="2400" dirty="0" smtClean="0"/>
              <a:t> pelas decisões e ações da organização.</a:t>
            </a:r>
          </a:p>
          <a:p>
            <a:pPr algn="just"/>
            <a:endParaRPr lang="pt-PT" sz="1000" dirty="0" smtClean="0"/>
          </a:p>
          <a:p>
            <a:pPr algn="just"/>
            <a:r>
              <a:rPr lang="pt-PT" sz="2400" dirty="0" smtClean="0"/>
              <a:t>A Figura 3-4 identifica alguns dos </a:t>
            </a:r>
            <a:r>
              <a:rPr lang="pt-PT" sz="2400" i="1" dirty="0" err="1" smtClean="0"/>
              <a:t>stakeholders</a:t>
            </a:r>
            <a:r>
              <a:rPr lang="pt-PT" sz="2400" dirty="0" smtClean="0"/>
              <a:t> mais habituais. </a:t>
            </a:r>
            <a:endParaRPr lang="pt-PT" sz="2400" dirty="0"/>
          </a:p>
        </p:txBody>
      </p:sp>
      <p:sp>
        <p:nvSpPr>
          <p:cNvPr id="5" name="TextBox 4"/>
          <p:cNvSpPr txBox="1"/>
          <p:nvPr/>
        </p:nvSpPr>
        <p:spPr>
          <a:xfrm>
            <a:off x="8382000" y="6451684"/>
            <a:ext cx="641931" cy="261610"/>
          </a:xfrm>
          <a:prstGeom prst="rect">
            <a:avLst/>
          </a:prstGeom>
          <a:noFill/>
        </p:spPr>
        <p:txBody>
          <a:bodyPr wrap="square" rtlCol="0">
            <a:spAutoFit/>
          </a:bodyPr>
          <a:lstStyle/>
          <a:p>
            <a:r>
              <a:rPr lang="en-US" sz="1100" dirty="0" smtClean="0">
                <a:latin typeface="Arial"/>
                <a:cs typeface="Arial"/>
              </a:rPr>
              <a:t>3 - 20</a:t>
            </a:r>
            <a:endParaRPr lang="en-US" sz="1100" dirty="0">
              <a:latin typeface="Arial"/>
              <a:cs typeface="Arial"/>
            </a:endParaRPr>
          </a:p>
        </p:txBody>
      </p:sp>
      <p:sp>
        <p:nvSpPr>
          <p:cNvPr id="6" name="Footer Placeholder 3"/>
          <p:cNvSpPr>
            <a:spLocks noGrp="1"/>
          </p:cNvSpPr>
          <p:nvPr>
            <p:ph type="ftr" sz="quarter" idx="11"/>
          </p:nvPr>
        </p:nvSpPr>
        <p:spPr>
          <a:xfrm>
            <a:off x="228600" y="6416675"/>
            <a:ext cx="2895600" cy="2127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s Decision Maker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3909&quot;&gt;&lt;property id=&quot;20148&quot; value=&quot;5&quot;/&gt;&lt;property id=&quot;20300&quot; value=&quot;Slide 3 - &amp;quot;The Decision-Making Process&amp;quot;&quot;/&gt;&lt;property id=&quot;20307&quot; value=&quot;301&quot;/&gt;&lt;/object&gt;&lt;object type=&quot;3&quot; unique_id=&quot;18010&quot;&gt;&lt;property id=&quot;20148&quot; value=&quot;5&quot;/&gt;&lt;property id=&quot;20300&quot; value=&quot;Slide 4 - &amp;quot;Exhibit 6-1&amp;#x0D;&amp;#x0A;Decision-Making Process&amp;quot;&quot;/&gt;&lt;property id=&quot;20307&quot; value=&quot;380&quot;/&gt;&lt;/object&gt;&lt;object type=&quot;3&quot; unique_id=&quot;18011&quot;&gt;&lt;property id=&quot;20148&quot; value=&quot;5&quot;/&gt;&lt;property id=&quot;20300&quot; value=&quot;Slide 5 - &amp;quot;The Decision-Making Process (cont.)&amp;quot;&quot;/&gt;&lt;property id=&quot;20307&quot; value=&quot;393&quot;/&gt;&lt;/object&gt;&lt;object type=&quot;3&quot; unique_id=&quot;18012&quot;&gt;&lt;property id=&quot;20148&quot; value=&quot;5&quot;/&gt;&lt;property id=&quot;20300&quot; value=&quot;Slide 6 - &amp;quot;The Decision-Making Process (cont.)&amp;quot;&quot;/&gt;&lt;property id=&quot;20307&quot; value=&quot;392&quot;/&gt;&lt;/object&gt;&lt;object type=&quot;3&quot; unique_id=&quot;18013&quot;&gt;&lt;property id=&quot;20148&quot; value=&quot;5&quot;/&gt;&lt;property id=&quot;20300&quot; value=&quot;Slide 7 - &amp;quot;The Decision-Making Process (cont.)&amp;quot;&quot;/&gt;&lt;property id=&quot;20307&quot; value=&quot;391&quot;/&gt;&lt;/object&gt;&lt;object type=&quot;3&quot; unique_id=&quot;18014&quot;&gt;&lt;property id=&quot;20148&quot; value=&quot;5&quot;/&gt;&lt;property id=&quot;20300&quot; value=&quot;Slide 8 - &amp;quot;Exhibit 6-2&amp;#x0D;&amp;#x0A;Important Decision Criteria&amp;quot;&quot;/&gt;&lt;property id=&quot;20307&quot; value=&quot;390&quot;/&gt;&lt;/object&gt;&lt;object type=&quot;3&quot; unique_id=&quot;18015&quot;&gt;&lt;property id=&quot;20148&quot; value=&quot;5&quot;/&gt;&lt;property id=&quot;20300&quot; value=&quot;Slide 9 - &amp;quot;The Decision-Making Process (cont.)&amp;quot;&quot;/&gt;&lt;property id=&quot;20307&quot; value=&quot;389&quot;/&gt;&lt;/object&gt;&lt;object type=&quot;3&quot; unique_id=&quot;18016&quot;&gt;&lt;property id=&quot;20148&quot; value=&quot;5&quot;/&gt;&lt;property id=&quot;20300&quot; value=&quot;Slide 10 - &amp;quot;Exhibit 6-3&amp;#x0D;&amp;#x0A;Possible Alternatives&amp;quot;&quot;/&gt;&lt;property id=&quot;20307&quot; value=&quot;388&quot;/&gt;&lt;/object&gt;&lt;object type=&quot;3&quot; unique_id=&quot;18017&quot;&gt;&lt;property id=&quot;20148&quot; value=&quot;5&quot;/&gt;&lt;property id=&quot;20300&quot; value=&quot;Slide 11 - &amp;quot;The Decision-Making Process (cont.)&amp;quot;&quot;/&gt;&lt;property id=&quot;20307&quot; value=&quot;387&quot;/&gt;&lt;/object&gt;&lt;object type=&quot;3&quot; unique_id=&quot;18018&quot;&gt;&lt;property id=&quot;20148&quot; value=&quot;5&quot;/&gt;&lt;property id=&quot;20300&quot; value=&quot;Slide 12 - &amp;quot;The Decision-Making Process (cont.)&amp;quot;&quot;/&gt;&lt;property id=&quot;20307&quot; value=&quot;386&quot;/&gt;&lt;/object&gt;&lt;object type=&quot;3&quot; unique_id=&quot;18019&quot;&gt;&lt;property id=&quot;20148&quot; value=&quot;5&quot;/&gt;&lt;property id=&quot;20300&quot; value=&quot;Slide 14 - &amp;quot;The Decision-Making Process (cont.)&amp;quot;&quot;/&gt;&lt;property id=&quot;20307&quot; value=&quot;385&quot;/&gt;&lt;/object&gt;&lt;object type=&quot;3&quot; unique_id=&quot;18020&quot;&gt;&lt;property id=&quot;20148&quot; value=&quot;5&quot;/&gt;&lt;property id=&quot;20300&quot; value=&quot;Slide 15 - &amp;quot;The Decision-Making Process (cont.)&amp;quot;&quot;/&gt;&lt;property id=&quot;20307&quot; value=&quot;384&quot;/&gt;&lt;/object&gt;&lt;object type=&quot;3&quot; unique_id=&quot;18021&quot;&gt;&lt;property id=&quot;20148&quot; value=&quot;5&quot;/&gt;&lt;property id=&quot;20300&quot; value=&quot;Slide 16 - &amp;quot;Exhibit 6-5&amp;#x0D;&amp;#x0A;Decisions Managers May Make&amp;quot;&quot;/&gt;&lt;property id=&quot;20307&quot; value=&quot;383&quot;/&gt;&lt;/object&gt;&lt;object type=&quot;3&quot; unique_id=&quot;18022&quot;&gt;&lt;property id=&quot;20148&quot; value=&quot;5&quot;/&gt;&lt;property id=&quot;20300&quot; value=&quot;Slide 17 - &amp;quot;Exhibit 6-5&amp;#x0D;&amp;#x0A;Decisions Managers May Make (cont.)&amp;quot;&quot;/&gt;&lt;property id=&quot;20307&quot; value=&quot;382&quot;/&gt;&lt;/object&gt;&lt;object type=&quot;3&quot; unique_id=&quot;18023&quot;&gt;&lt;property id=&quot;20148&quot; value=&quot;5&quot;/&gt;&lt;property id=&quot;20300&quot; value=&quot;Slide 19 - &amp;quot;Making Decisions: Bounded Rationality&amp;quot;&quot;/&gt;&lt;property id=&quot;20307&quot; value=&quot;381&quot;/&gt;&lt;/object&gt;&lt;object type=&quot;3&quot; unique_id=&quot;18239&quot;&gt;&lt;property id=&quot;20148&quot; value=&quot;5&quot;/&gt;&lt;property id=&quot;20300&quot; value=&quot;Slide 20 - &amp;quot;Making Decisions: The Role of Intuition&amp;quot;&quot;/&gt;&lt;property id=&quot;20307&quot; value=&quot;400&quot;/&gt;&lt;/object&gt;&lt;object type=&quot;3&quot; unique_id=&quot;18240&quot;&gt;&lt;property id=&quot;20148&quot; value=&quot;5&quot;/&gt;&lt;property id=&quot;20300&quot; value=&quot;Slide 18 - &amp;quot;Making Decisions: Rationality&amp;quot;&quot;/&gt;&lt;property id=&quot;20307&quot; value=&quot;399&quot;/&gt;&lt;/object&gt;&lt;object type=&quot;3&quot; unique_id=&quot;18241&quot;&gt;&lt;property id=&quot;20148&quot; value=&quot;5&quot;/&gt;&lt;property id=&quot;20300&quot; value=&quot;Slide 21 - &amp;quot;Exhibit 6-6&amp;#x0D;&amp;#x0A;What Is Intuition?&amp;quot;&quot;/&gt;&lt;property id=&quot;20307&quot; value=&quot;398&quot;/&gt;&lt;/object&gt;&lt;object type=&quot;3&quot; unique_id=&quot;18242&quot;&gt;&lt;property id=&quot;20148&quot; value=&quot;5&quot;/&gt;&lt;property id=&quot;20300&quot; value=&quot;Slide 22 - &amp;quot;Making Decisions: The Role of Evidence-Based Management&amp;quot;&quot;/&gt;&lt;property id=&quot;20307&quot; value=&quot;397&quot;/&gt;&lt;/object&gt;&lt;object type=&quot;3&quot; unique_id=&quot;18243&quot;&gt;&lt;property id=&quot;20148&quot; value=&quot;5&quot;/&gt;&lt;property id=&quot;20300&quot; value=&quot;Slide 23 - &amp;quot;Structured Problems and Programmed Decisions&amp;quot;&quot;/&gt;&lt;property id=&quot;20307&quot; value=&quot;396&quot;/&gt;&lt;/object&gt;&lt;object type=&quot;3&quot; unique_id=&quot;18244&quot;&gt;&lt;property id=&quot;20148&quot; value=&quot;5&quot;/&gt;&lt;property id=&quot;20300&quot; value=&quot;Slide 24 - &amp;quot;Structured Problems and Programmed Decisions (cont.)&amp;quot;&quot;/&gt;&lt;property id=&quot;20307&quot; value=&quot;395&quot;/&gt;&lt;/object&gt;&lt;object type=&quot;3&quot; unique_id=&quot;18245&quot;&gt;&lt;property id=&quot;20148&quot; value=&quot;5&quot;/&gt;&lt;property id=&quot;20300&quot; value=&quot;Slide 26 - &amp;quot;Exhibit 6-7&amp;#x0D;&amp;#x0A;Programmed Versus&amp;#x0D;&amp;#x0A;Nonprogrammed Decisions&amp;quot;&quot;/&gt;&lt;property id=&quot;20307&quot; value=&quot;394&quot;/&gt;&lt;/object&gt;&lt;object type=&quot;3&quot; unique_id=&quot;18470&quot;&gt;&lt;property id=&quot;20148&quot; value=&quot;5&quot;/&gt;&lt;property id=&quot;20300&quot; value=&quot;Slide 25 - &amp;quot;Unstructured Problems and Nonprogrammed Decisions&amp;#x0D;&amp;#x0A;&amp;quot;&quot;/&gt;&lt;property id=&quot;20307&quot; value=&quot;401&quot;/&gt;&lt;/object&gt;&lt;object type=&quot;3&quot; unique_id=&quot;18471&quot;&gt;&lt;property id=&quot;20148&quot; value=&quot;5&quot;/&gt;&lt;property id=&quot;20300&quot; value=&quot;Slide 27 - &amp;quot;Decision-Making Conditions&amp;quot;&quot;/&gt;&lt;property id=&quot;20307&quot; value=&quot;405&quot;/&gt;&lt;/object&gt;&lt;object type=&quot;3&quot; unique_id=&quot;18472&quot;&gt;&lt;property id=&quot;20148&quot; value=&quot;5&quot;/&gt;&lt;property id=&quot;20300&quot; value=&quot;Slide 28 - &amp;quot;Exhibit 6-9&amp;#x0D;&amp;#x0A;Payoff Matrix&amp;quot;&quot;/&gt;&lt;property id=&quot;20307&quot; value=&quot;404&quot;/&gt;&lt;/object&gt;&lt;object type=&quot;3&quot; unique_id=&quot;18473&quot;&gt;&lt;property id=&quot;20148&quot; value=&quot;5&quot;/&gt;&lt;property id=&quot;20300&quot; value=&quot;Slide 30 - &amp;quot;Decision-Making Styles&amp;quot;&quot;/&gt;&lt;property id=&quot;20307&quot; value=&quot;403&quot;/&gt;&lt;/object&gt;&lt;object type=&quot;3&quot; unique_id=&quot;18474&quot;&gt;&lt;property id=&quot;20148&quot; value=&quot;5&quot;/&gt;&lt;property id=&quot;20300&quot; value=&quot;Slide 36 - &amp;quot;Exhibit 6-12&amp;#x0D;&amp;#x0A;Overview of Managerial Decision Making&amp;quot;&quot;/&gt;&lt;property id=&quot;20307&quot; value=&quot;402&quot;/&gt;&lt;/object&gt;&lt;object type=&quot;3&quot; unique_id=&quot;19168&quot;&gt;&lt;property id=&quot;20148&quot; value=&quot;5&quot;/&gt;&lt;property id=&quot;20300&quot; value=&quot;Slide 13 - &amp;quot;Exhibit 6-4&amp;#x0D;&amp;#x0A;Evaluation of Alternatives&amp;quot;&quot;/&gt;&lt;property id=&quot;20307&quot; value=&quot;423&quot;/&gt;&lt;/object&gt;&lt;object type=&quot;3&quot; unique_id=&quot;19169&quot;&gt;&lt;property id=&quot;20148&quot; value=&quot;5&quot;/&gt;&lt;property id=&quot;20300&quot; value=&quot;Slide 29 - &amp;quot;Exhibit 6-10&amp;#x0D;&amp;#x0A;Regret Matrix&amp;quot;&quot;/&gt;&lt;property id=&quot;20307&quot; value=&quot;411&quot;/&gt;&lt;/object&gt;&lt;object type=&quot;3&quot; unique_id=&quot;19170&quot;&gt;&lt;property id=&quot;20148&quot; value=&quot;5&quot;/&gt;&lt;property id=&quot;20300&quot; value=&quot;Slide 31 - &amp;quot;Decision-Making Biases and Errors&amp;quot;&quot;/&gt;&lt;property id=&quot;20307&quot; value=&quot;410&quot;/&gt;&lt;/object&gt;&lt;object type=&quot;3&quot; unique_id=&quot;19171&quot;&gt;&lt;property id=&quot;20148&quot; value=&quot;5&quot;/&gt;&lt;property id=&quot;20300&quot; value=&quot;Slide 32 - &amp;quot;Decision-Making Biases and Errors (cont.)&amp;quot;&quot;/&gt;&lt;property id=&quot;20307&quot; value=&quot;409&quot;/&gt;&lt;/object&gt;&lt;object type=&quot;3&quot; unique_id=&quot;19172&quot;&gt;&lt;property id=&quot;20148&quot; value=&quot;5&quot;/&gt;&lt;property id=&quot;20300&quot; value=&quot;Slide 33 - &amp;quot;Decision-Making Biases and Errors (cont.)&amp;quot;&quot;/&gt;&lt;property id=&quot;20307&quot; value=&quot;408&quot;/&gt;&lt;/object&gt;&lt;object type=&quot;3&quot; unique_id=&quot;19173&quot;&gt;&lt;property id=&quot;20148&quot; value=&quot;5&quot;/&gt;&lt;property id=&quot;20300&quot; value=&quot;Slide 34 - &amp;quot;Decision-Making Biases and Errors (cont.)&amp;quot;&quot;/&gt;&lt;property id=&quot;20307&quot; value=&quot;406&quot;/&gt;&lt;/object&gt;&lt;object type=&quot;3&quot; unique_id=&quot;19174&quot;&gt;&lt;property id=&quot;20148&quot; value=&quot;5&quot;/&gt;&lt;property id=&quot;20300&quot; value=&quot;Slide 35 - &amp;quot;Exhibit 6-11&amp;#x0D;&amp;#x0A;Common Decision-Making Biases&amp;quot;&quot;/&gt;&lt;property id=&quot;20307&quot; value=&quot;407&quot;/&gt;&lt;/object&gt;&lt;object type=&quot;3&quot; unique_id=&quot;19175&quot;&gt;&lt;property id=&quot;20148&quot; value=&quot;5&quot;/&gt;&lt;property id=&quot;20300&quot; value=&quot;Slide 37 - &amp;quot;Guidelines for Making Effective Decisions:&amp;#x0D;&amp;#x0A;&amp;quot;&quot;/&gt;&lt;property id=&quot;20307&quot; value=&quot;418&quot;/&gt;&lt;/object&gt;&lt;object type=&quot;3&quot; unique_id=&quot;19176&quot;&gt;&lt;property id=&quot;20148&quot; value=&quot;5&quot;/&gt;&lt;property id=&quot;20300&quot; value=&quot;Slide 38 - &amp;quot;Design Thinking and Decision Making&amp;quot;&quot;/&gt;&lt;property id=&quot;20307&quot; value=&quot;417&quot;/&gt;&lt;/object&gt;&lt;object type=&quot;3&quot; unique_id=&quot;19177&quot;&gt;&lt;property id=&quot;20148&quot; value=&quot;5&quot;/&gt;&lt;property id=&quot;20300&quot; value=&quot;Slide 39 - &amp;quot;Review Learning Outcome 6.1&amp;quot;&quot;/&gt;&lt;property id=&quot;20307&quot; value=&quot;416&quot;/&gt;&lt;/object&gt;&lt;object type=&quot;3&quot; unique_id=&quot;19178&quot;&gt;&lt;property id=&quot;20148&quot; value=&quot;5&quot;/&gt;&lt;property id=&quot;20300&quot; value=&quot;Slide 40 - &amp;quot;Review Learning Outcome 6.2&amp;quot;&quot;/&gt;&lt;property id=&quot;20307&quot; value=&quot;415&quot;/&gt;&lt;/object&gt;&lt;object type=&quot;3&quot; unique_id=&quot;19179&quot;&gt;&lt;property id=&quot;20148&quot; value=&quot;5&quot;/&gt;&lt;property id=&quot;20300&quot; value=&quot;Slide 41 - &amp;quot;Review Learning Outcome 6.2 (cont.)&amp;quot;&quot;/&gt;&lt;property id=&quot;20307&quot; value=&quot;414&quot;/&gt;&lt;/object&gt;&lt;object type=&quot;3&quot; unique_id=&quot;19180&quot;&gt;&lt;property id=&quot;20148&quot; value=&quot;5&quot;/&gt;&lt;property id=&quot;20300&quot; value=&quot;Slide 42 - &amp;quot;Review Learning Outcome 6.3&amp;quot;&quot;/&gt;&lt;property id=&quot;20307&quot; value=&quot;413&quot;/&gt;&lt;/object&gt;&lt;object type=&quot;3&quot; unique_id=&quot;19181&quot;&gt;&lt;property id=&quot;20148&quot; value=&quot;5&quot;/&gt;&lt;property id=&quot;20300&quot; value=&quot;Slide 43 - &amp;quot;Review Learning Outcome 6.3 (cont.)&amp;quot;&quot;/&gt;&lt;property id=&quot;20307&quot; value=&quot;412&quot;/&gt;&lt;/object&gt;&lt;object type=&quot;3&quot; unique_id=&quot;19182&quot;&gt;&lt;property id=&quot;20148&quot; value=&quot;5&quot;/&gt;&lt;property id=&quot;20300&quot; value=&quot;Slide 44 - &amp;quot;Review Learning Outcome 6.4&amp;quot;&quot;/&gt;&lt;property id=&quot;20307&quot; value=&quot;422&quot;/&gt;&lt;/object&gt;&lt;object type=&quot;3&quot; unique_id=&quot;19183&quot;&gt;&lt;property id=&quot;20148&quot; value=&quot;5&quot;/&gt;&lt;property id=&quot;20300&quot; value=&quot;Slide 45 - &amp;quot;Review Learning Outcome 6.5&amp;quot;&quot;/&gt;&lt;property id=&quot;20307&quot; value=&quot;421&quot;/&gt;&lt;/object&gt;&lt;object type=&quot;3&quot; unique_id=&quot;19184&quot;&gt;&lt;property id=&quot;20148&quot; value=&quot;5&quot;/&gt;&lt;property id=&quot;20300&quot; value=&quot;Slide 46 - &amp;quot;Review Learning Outcome 6.5 (cont.)&amp;quot;&quot;/&gt;&lt;property id=&quot;20307&quot; value=&quot;420&quot;/&gt;&lt;/object&gt;&lt;/object&gt;&lt;/object&gt;&lt;/database&gt;"/>
  <p:tag name="SECTOMILLISECCONVERTED" val="1"/>
</p:tagLst>
</file>

<file path=ppt/theme/theme1.xml><?xml version="1.0" encoding="utf-8"?>
<a:theme xmlns:a="http://schemas.openxmlformats.org/drawingml/2006/main" name="robbins_mgmt13e_inppt_ppt02">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robbins_mgmt13e_inppt_ppt02.ppt</Template>
  <TotalTime>1682</TotalTime>
  <Words>1557</Words>
  <Application>Microsoft Office PowerPoint</Application>
  <PresentationFormat>On-screen Show (4:3)</PresentationFormat>
  <Paragraphs>249</Paragraphs>
  <Slides>32</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Gill Sans MT</vt:lpstr>
      <vt:lpstr>HelveticaNeue-Bold</vt:lpstr>
      <vt:lpstr>HelveticaNeue-Light</vt:lpstr>
      <vt:lpstr>Wingdings 3</vt:lpstr>
      <vt:lpstr>robbins_mgmt13e_inppt_ppt02</vt:lpstr>
      <vt:lpstr>3_Office Theme</vt:lpstr>
      <vt:lpstr>4_Office Theme</vt:lpstr>
      <vt:lpstr>Urban Pop</vt:lpstr>
      <vt:lpstr>Gerir o ambiente e a cultura organizacional</vt:lpstr>
      <vt:lpstr>Objetivos</vt:lpstr>
      <vt:lpstr>O Gestor:  Omnipotente ou Simbólico?</vt:lpstr>
      <vt:lpstr>Condicionantes às possibilidade de ação e decisão dos gestores</vt:lpstr>
      <vt:lpstr>figura 3-1 Condicionantes às possibilidade de ação e decisão dos gestores</vt:lpstr>
      <vt:lpstr>figura 3-2 Componentes do ambiente Externo </vt:lpstr>
      <vt:lpstr>Analisar a incerteza ambiental </vt:lpstr>
      <vt:lpstr>figura 3-3 Matriz da incerteza ambiental</vt:lpstr>
      <vt:lpstr>Gestão do relacionamento com os stakeholders</vt:lpstr>
      <vt:lpstr>figura 3-4 Stakeholders</vt:lpstr>
      <vt:lpstr>Benefícios de um bom relacionamento com os stakeholders</vt:lpstr>
      <vt:lpstr>Reading an Organization’s Culture:  Find One Where You'll Be Happy</vt:lpstr>
      <vt:lpstr>Cultura Organizacional</vt:lpstr>
      <vt:lpstr>figura 3–5 Dimensões da cultura Organizacional</vt:lpstr>
      <vt:lpstr>Dimensões da Cultura Organizacional</vt:lpstr>
      <vt:lpstr>Dimensões da Cultura Organizacional</vt:lpstr>
      <vt:lpstr>figura 3-6 diferentes Culturas organizacionais</vt:lpstr>
      <vt:lpstr>figura 3-7 culturas fortes e culturas fracas</vt:lpstr>
      <vt:lpstr>Como aparece e se mantém a cultura</vt:lpstr>
      <vt:lpstr>FIGURA 3-8 EstabELECER E MantER A CulturA</vt:lpstr>
      <vt:lpstr>COMO É QUE OS EMPREGADOS APRENDEM A CULTURA?</vt:lpstr>
      <vt:lpstr>A “nossa” cultura</vt:lpstr>
      <vt:lpstr>Como é que a cultura afeta o trabalho dos gestores</vt:lpstr>
      <vt:lpstr>figura 3-9 Tipos de decisões de gestão afetadas pela cultura</vt:lpstr>
      <vt:lpstr>Como é que a cultura afeta o trabalho dos gestores</vt:lpstr>
      <vt:lpstr>Como é que a cultura afeta o trabalho dos gestores</vt:lpstr>
      <vt:lpstr>Tópicos atuais sobre a  cultura organizacional</vt:lpstr>
      <vt:lpstr>Cultura orientada para a inovação</vt:lpstr>
      <vt:lpstr>Figura 3-10  CulturA orientada para o cliente </vt:lpstr>
      <vt:lpstr>Cultura orientada para o cliente</vt:lpstr>
      <vt:lpstr>Cultura orientada para a espiritualidade</vt:lpstr>
      <vt:lpstr>PowerPoint Presentation</vt:lpstr>
    </vt:vector>
  </TitlesOfParts>
  <Company>The University of Memphis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as Decision Makers</dc:title>
  <dc:creator>mdrbnson</dc:creator>
  <cp:lastModifiedBy>Eduarda Soares</cp:lastModifiedBy>
  <cp:revision>182</cp:revision>
  <dcterms:created xsi:type="dcterms:W3CDTF">2014-10-05T04:56:08Z</dcterms:created>
  <dcterms:modified xsi:type="dcterms:W3CDTF">2016-09-13T10:06:54Z</dcterms:modified>
</cp:coreProperties>
</file>